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88" r:id="rId5"/>
    <p:sldId id="289" r:id="rId6"/>
    <p:sldId id="290" r:id="rId7"/>
    <p:sldId id="291" r:id="rId8"/>
    <p:sldId id="283" r:id="rId9"/>
    <p:sldId id="258" r:id="rId10"/>
    <p:sldId id="298" r:id="rId11"/>
    <p:sldId id="292" r:id="rId12"/>
    <p:sldId id="293" r:id="rId13"/>
    <p:sldId id="294" r:id="rId14"/>
    <p:sldId id="295" r:id="rId15"/>
    <p:sldId id="296" r:id="rId16"/>
    <p:sldId id="297" r:id="rId17"/>
    <p:sldId id="261" r:id="rId18"/>
    <p:sldId id="262" r:id="rId19"/>
    <p:sldId id="270" r:id="rId20"/>
    <p:sldId id="264" r:id="rId21"/>
    <p:sldId id="265" r:id="rId22"/>
    <p:sldId id="266" r:id="rId23"/>
    <p:sldId id="267" r:id="rId24"/>
    <p:sldId id="268" r:id="rId25"/>
    <p:sldId id="269" r:id="rId26"/>
    <p:sldId id="274" r:id="rId27"/>
    <p:sldId id="275" r:id="rId28"/>
    <p:sldId id="271" r:id="rId29"/>
    <p:sldId id="272" r:id="rId30"/>
    <p:sldId id="273" r:id="rId31"/>
    <p:sldId id="277" r:id="rId32"/>
    <p:sldId id="276" r:id="rId33"/>
    <p:sldId id="278" r:id="rId34"/>
    <p:sldId id="279" r:id="rId35"/>
    <p:sldId id="280" r:id="rId36"/>
    <p:sldId id="281" r:id="rId37"/>
    <p:sldId id="284" r:id="rId38"/>
    <p:sldId id="282" r:id="rId39"/>
    <p:sldId id="285" r:id="rId40"/>
    <p:sldId id="286" r:id="rId41"/>
    <p:sldId id="287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079" autoAdjust="0"/>
  </p:normalViewPr>
  <p:slideViewPr>
    <p:cSldViewPr snapToGrid="0" snapToObjects="1">
      <p:cViewPr varScale="1">
        <p:scale>
          <a:sx n="36" d="100"/>
          <a:sy n="36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pieChart>
        <c:varyColors val="1"/>
        <c:ser>
          <c:idx val="0"/>
          <c:order val="0"/>
          <c:tx>
            <c:strRef>
              <c:f>Feuil1!$A$4</c:f>
              <c:strCache>
                <c:ptCount val="1"/>
                <c:pt idx="0">
                  <c:v>Number of members</c:v>
                </c:pt>
              </c:strCache>
            </c:strRef>
          </c:tx>
          <c:dLbls>
            <c:showCatName val="1"/>
            <c:showPercent val="1"/>
          </c:dLbls>
          <c:cat>
            <c:strRef>
              <c:f>Feuil1!$B$3:$F$3</c:f>
              <c:strCache>
                <c:ptCount val="5"/>
                <c:pt idx="0">
                  <c:v>&gt;=10 years</c:v>
                </c:pt>
                <c:pt idx="1">
                  <c:v>10&gt;x&gt;=5 years</c:v>
                </c:pt>
                <c:pt idx="2">
                  <c:v>5&gt;x&gt;=3 years</c:v>
                </c:pt>
                <c:pt idx="3">
                  <c:v>2 years</c:v>
                </c:pt>
                <c:pt idx="4">
                  <c:v>1 year</c:v>
                </c:pt>
              </c:strCache>
            </c:strRef>
          </c:cat>
          <c:val>
            <c:numRef>
              <c:f>Feuil1!$B$4:$F$4</c:f>
              <c:numCache>
                <c:formatCode>General</c:formatCode>
                <c:ptCount val="5"/>
                <c:pt idx="0">
                  <c:v>13</c:v>
                </c:pt>
                <c:pt idx="1">
                  <c:v>40</c:v>
                </c:pt>
                <c:pt idx="2">
                  <c:v>121</c:v>
                </c:pt>
                <c:pt idx="3">
                  <c:v>289</c:v>
                </c:pt>
                <c:pt idx="4">
                  <c:v>1260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pieChart>
        <c:varyColors val="1"/>
        <c:ser>
          <c:idx val="0"/>
          <c:order val="0"/>
          <c:tx>
            <c:strRef>
              <c:f>Feuil1!$A$4</c:f>
              <c:strCache>
                <c:ptCount val="1"/>
                <c:pt idx="0">
                  <c:v>Number of members</c:v>
                </c:pt>
              </c:strCache>
            </c:strRef>
          </c:tx>
          <c:dLbls>
            <c:dLbl>
              <c:idx val="1"/>
              <c:layout>
                <c:manualLayout>
                  <c:x val="2.8299459755621224E-2"/>
                  <c:y val="6.3471907333814074E-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4.6541154553298048E-2"/>
                  <c:y val="5.1283102099010963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3.8893837927807991E-2"/>
                  <c:y val="7.9680133572880674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4.162534289268937E-2"/>
                  <c:y val="-4.0838324957373898E-2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Feuil1!$B$3:$F$3</c:f>
              <c:strCache>
                <c:ptCount val="5"/>
                <c:pt idx="0">
                  <c:v>&gt;=10 years</c:v>
                </c:pt>
                <c:pt idx="1">
                  <c:v>10&gt;x&gt;=5 years</c:v>
                </c:pt>
                <c:pt idx="2">
                  <c:v>5&gt;x&gt;=3 years</c:v>
                </c:pt>
                <c:pt idx="3">
                  <c:v>2 years</c:v>
                </c:pt>
                <c:pt idx="4">
                  <c:v>1 year</c:v>
                </c:pt>
              </c:strCache>
            </c:strRef>
          </c:cat>
          <c:val>
            <c:numRef>
              <c:f>Feuil1!$B$4:$F$4</c:f>
              <c:numCache>
                <c:formatCode>General</c:formatCode>
                <c:ptCount val="5"/>
                <c:pt idx="0">
                  <c:v>13</c:v>
                </c:pt>
                <c:pt idx="1">
                  <c:v>40</c:v>
                </c:pt>
                <c:pt idx="2">
                  <c:v>121</c:v>
                </c:pt>
                <c:pt idx="3">
                  <c:v>289</c:v>
                </c:pt>
                <c:pt idx="4">
                  <c:v>1260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400"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7964-95E8-4350-9E60-0937A921DEF3}" type="datetimeFigureOut">
              <a:rPr lang="fr-FR" smtClean="0"/>
              <a:pPr/>
              <a:t>03/10/2015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8F28-B5DD-486C-9AD1-40771D408F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Remercier les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volunteers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and </a:t>
            </a:r>
            <a:r>
              <a:rPr lang="fr-FR" dirty="0" err="1" smtClean="0"/>
              <a:t>hope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continue to help the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8F28-B5DD-486C-9AD1-40771D408FB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722453" algn="l"/>
                <a:tab pos="1446371" algn="l"/>
                <a:tab pos="2170289" algn="l"/>
                <a:tab pos="2894207" algn="l"/>
              </a:tabLst>
            </a:pPr>
            <a:fld id="{657CF43A-6B0A-4E1D-B6B2-EB9ED3CC5CD1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>
                <a:tabLst>
                  <a:tab pos="722453" algn="l"/>
                  <a:tab pos="1446371" algn="l"/>
                  <a:tab pos="2170289" algn="l"/>
                  <a:tab pos="2894207" algn="l"/>
                </a:tabLst>
              </a:pPr>
              <a:t>18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ar-EG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xfrm>
            <a:off x="913991" y="4342939"/>
            <a:ext cx="5030018" cy="4114587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z="23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It’s</a:t>
            </a:r>
            <a:r>
              <a:rPr lang="fr-FR" dirty="0" smtClean="0"/>
              <a:t> time to </a:t>
            </a:r>
            <a:r>
              <a:rPr lang="fr-FR" dirty="0" err="1" smtClean="0"/>
              <a:t>work</a:t>
            </a:r>
            <a:r>
              <a:rPr lang="fr-FR" dirty="0" smtClean="0"/>
              <a:t> on </a:t>
            </a:r>
            <a:r>
              <a:rPr lang="fr-FR" dirty="0" err="1" smtClean="0"/>
              <a:t>helping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senior </a:t>
            </a:r>
            <a:r>
              <a:rPr lang="fr-FR" dirty="0" err="1" smtClean="0"/>
              <a:t>member</a:t>
            </a:r>
            <a:r>
              <a:rPr lang="fr-FR" dirty="0" smtClean="0"/>
              <a:t> to </a:t>
            </a:r>
            <a:r>
              <a:rPr lang="fr-FR" dirty="0" err="1" smtClean="0"/>
              <a:t>apply</a:t>
            </a:r>
            <a:r>
              <a:rPr lang="fr-FR" dirty="0" smtClean="0"/>
              <a:t> for </a:t>
            </a:r>
            <a:r>
              <a:rPr lang="fr-FR" dirty="0" err="1" smtClean="0"/>
              <a:t>fellow</a:t>
            </a:r>
            <a:r>
              <a:rPr lang="fr-FR" dirty="0" smtClean="0"/>
              <a:t> grade!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8F28-B5DD-486C-9AD1-40771D408FB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Indiquer à Hamza pour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preparer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certificate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appreciation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members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8F28-B5DD-486C-9AD1-40771D408FB2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section</a:t>
            </a:r>
            <a:r>
              <a:rPr lang="fr-FR" baseline="0" dirty="0" smtClean="0"/>
              <a:t> meeting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place to </a:t>
            </a:r>
            <a:r>
              <a:rPr lang="fr-FR" baseline="0" dirty="0" err="1" smtClean="0"/>
              <a:t>communicate</a:t>
            </a:r>
            <a:r>
              <a:rPr lang="fr-FR" baseline="0" dirty="0" smtClean="0"/>
              <a:t> face to face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8F28-B5DD-486C-9AD1-40771D408FB2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373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1288"/>
            <a:ext cx="7772400" cy="4694712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89F3-B28A-4853-BE47-D511ECA8D3BC}" type="datetime1">
              <a:rPr lang="en-US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A9E4-1085-48F8-8237-C3CB0570E4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r8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.org/societies_communities/geo_activities/operations_manual/index.html" TargetMode="Externa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IEEE Tunisia section meeting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00071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 err="1" smtClean="0">
                <a:latin typeface="Verdana" charset="0"/>
                <a:cs typeface="Verdana" charset="0"/>
              </a:rPr>
              <a:t>Habib</a:t>
            </a:r>
            <a:r>
              <a:rPr lang="en-US" b="1" dirty="0" smtClean="0">
                <a:latin typeface="Verdana" charset="0"/>
                <a:cs typeface="Verdana" charset="0"/>
              </a:rPr>
              <a:t> M. </a:t>
            </a:r>
            <a:r>
              <a:rPr lang="en-US" b="1" dirty="0" err="1" smtClean="0">
                <a:latin typeface="Verdana" charset="0"/>
                <a:cs typeface="Verdana" charset="0"/>
              </a:rPr>
              <a:t>Kammoun</a:t>
            </a:r>
            <a:endParaRPr lang="en-US" b="1" dirty="0" smtClean="0">
              <a:latin typeface="Verdana" charset="0"/>
              <a:cs typeface="Verdana" charset="0"/>
            </a:endParaRPr>
          </a:p>
          <a:p>
            <a:r>
              <a:rPr lang="en-US" dirty="0" smtClean="0"/>
              <a:t>2015-2016 IEEE Tunisia Section chair</a:t>
            </a:r>
          </a:p>
          <a:p>
            <a:pPr>
              <a:buFont typeface="Wingdings" charset="0"/>
              <a:buNone/>
            </a:pP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5037813"/>
            <a:ext cx="7916862" cy="3778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Habib.kammoun@ieee.org</a:t>
            </a:r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5760" y="2846716"/>
            <a:ext cx="8326438" cy="3188323"/>
          </a:xfrm>
        </p:spPr>
        <p:txBody>
          <a:bodyPr/>
          <a:lstStyle/>
          <a:p>
            <a:pPr algn="ctr">
              <a:buNone/>
            </a:pPr>
            <a:r>
              <a:rPr lang="fr-FR" sz="7200" b="1" dirty="0" smtClean="0"/>
              <a:t>Agenda</a:t>
            </a:r>
            <a:endParaRPr lang="fr-FR" sz="7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Saturday </a:t>
            </a:r>
            <a:r>
              <a:rPr lang="en-US" dirty="0" smtClean="0"/>
              <a:t>Afternoon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7802475"/>
              </p:ext>
            </p:extLst>
          </p:nvPr>
        </p:nvGraphicFramePr>
        <p:xfrm>
          <a:off x="119648" y="2596908"/>
          <a:ext cx="8807784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810"/>
                <a:gridCol w="662734"/>
                <a:gridCol w="1494461"/>
                <a:gridCol w="3288450"/>
                <a:gridCol w="2342329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Time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Type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Item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Presenter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Procedural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Call to order and roll call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M. Amairi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15:05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Procedural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Introductory remarks and Approval of the agenda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M.H. Kammoun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15:10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Section chair's address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M.H. </a:t>
                      </a:r>
                      <a:r>
                        <a:rPr lang="en-US" sz="2000" dirty="0" err="1">
                          <a:effectLst/>
                        </a:rPr>
                        <a:t>Kammoun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Saturday </a:t>
            </a:r>
            <a:r>
              <a:rPr lang="en-US" dirty="0" smtClean="0"/>
              <a:t>Afternoon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6332460"/>
              </p:ext>
            </p:extLst>
          </p:nvPr>
        </p:nvGraphicFramePr>
        <p:xfrm>
          <a:off x="12973" y="1507497"/>
          <a:ext cx="9094930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384"/>
                <a:gridCol w="518160"/>
                <a:gridCol w="1530985"/>
                <a:gridCol w="4181601"/>
                <a:gridCol w="1828800"/>
              </a:tblGrid>
              <a:tr h="20002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Members Activities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15:25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Membership Development Activities 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H. </a:t>
                      </a:r>
                      <a:r>
                        <a:rPr lang="en-US" sz="2000" dirty="0" err="1">
                          <a:effectLst/>
                        </a:rPr>
                        <a:t>Jmii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15:35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Women In Engineering (WIE) Activities 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B. Ammar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15:45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Young Professionals (YP) Activities 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W. Ouarda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15:55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Professional Activities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N. Bardaa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16:05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Educational Activities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R. Besbes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16:15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Industry Relations Activities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R. Messaoud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16:25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Awards &amp; Recognitions Activities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T. Bejaoui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16:35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Section's Newsletter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K. </a:t>
                      </a:r>
                      <a:r>
                        <a:rPr lang="en-US" sz="2000" dirty="0" err="1">
                          <a:effectLst/>
                        </a:rPr>
                        <a:t>Filali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1958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Saturday </a:t>
            </a:r>
            <a:r>
              <a:rPr lang="en-US" dirty="0" smtClean="0"/>
              <a:t>Afternoon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8227279"/>
              </p:ext>
            </p:extLst>
          </p:nvPr>
        </p:nvGraphicFramePr>
        <p:xfrm>
          <a:off x="177501" y="1491607"/>
          <a:ext cx="8822118" cy="4621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810"/>
                <a:gridCol w="680085"/>
                <a:gridCol w="1536065"/>
                <a:gridCol w="3649076"/>
                <a:gridCol w="1937082"/>
              </a:tblGrid>
              <a:tr h="363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16:45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Break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66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Student Activities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17:05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SB, SBC, and Student affinity groups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B. Dekhili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3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17:15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Students Representative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A. Tarroum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3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17:25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TSYP 2015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Bouguerra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1466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Technical Activities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17:35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Conference Activities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M.A. Alimi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3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17:50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Chapters activities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I. Kallel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63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Procedural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Recess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M.H. Kammoun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6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Social Activity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Dinner and celebration of IEEE day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8476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Sunday </a:t>
            </a:r>
            <a:r>
              <a:rPr lang="en-US" dirty="0" smtClean="0"/>
              <a:t>Morning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1244006"/>
              </p:ext>
            </p:extLst>
          </p:nvPr>
        </p:nvGraphicFramePr>
        <p:xfrm>
          <a:off x="69888" y="1504089"/>
          <a:ext cx="9098171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810"/>
                <a:gridCol w="556260"/>
                <a:gridCol w="1742123"/>
                <a:gridCol w="3734610"/>
                <a:gridCol w="2045368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09:00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Procedural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Call to order and roll call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M. Amairi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621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Cont</a:t>
                      </a:r>
                      <a:r>
                        <a:rPr lang="fr-FR" sz="2000" dirty="0">
                          <a:effectLst/>
                        </a:rPr>
                        <a:t>. </a:t>
                      </a:r>
                      <a:r>
                        <a:rPr lang="fr-FR" sz="2000" dirty="0" err="1">
                          <a:effectLst/>
                        </a:rPr>
                        <a:t>Technical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r>
                        <a:rPr lang="fr-FR" sz="2000" dirty="0" err="1">
                          <a:effectLst/>
                        </a:rPr>
                        <a:t>Activities</a:t>
                      </a:r>
                      <a:r>
                        <a:rPr lang="fr-FR" sz="2000" dirty="0">
                          <a:effectLst/>
                        </a:rPr>
                        <a:t> (</a:t>
                      </a:r>
                      <a:r>
                        <a:rPr lang="fr-FR" sz="2000" dirty="0" err="1">
                          <a:effectLst/>
                        </a:rPr>
                        <a:t>Chapter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r>
                        <a:rPr lang="fr-FR" sz="2000" dirty="0" err="1">
                          <a:effectLst/>
                        </a:rPr>
                        <a:t>activities</a:t>
                      </a:r>
                      <a:r>
                        <a:rPr lang="fr-FR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Aerospace and  Electronic Systems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C. </a:t>
                      </a:r>
                      <a:r>
                        <a:rPr lang="en-US" sz="2000" dirty="0" err="1">
                          <a:effectLst/>
                        </a:rPr>
                        <a:t>Hamrouni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09:10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Antennas and Propagation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N. Boulejfene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09:15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Computational Intelligence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Ben Halima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Computer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A. Wali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09:25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Electronic Design Automation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Kotti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09:30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Education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Neji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09:35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Engineering in Medicine and Biology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Ben Ayed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09:40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Industry Applications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H. </a:t>
                      </a:r>
                      <a:r>
                        <a:rPr lang="en-US" sz="2000" dirty="0" err="1">
                          <a:effectLst/>
                        </a:rPr>
                        <a:t>Lajmi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3142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Sunday </a:t>
            </a:r>
            <a:r>
              <a:rPr lang="en-US" dirty="0" smtClean="0"/>
              <a:t>Morning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6349547"/>
              </p:ext>
            </p:extLst>
          </p:nvPr>
        </p:nvGraphicFramePr>
        <p:xfrm>
          <a:off x="118018" y="1427788"/>
          <a:ext cx="8965824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810"/>
                <a:gridCol w="556260"/>
                <a:gridCol w="1662723"/>
                <a:gridCol w="3609473"/>
                <a:gridCol w="2117558"/>
              </a:tblGrid>
              <a:tr h="20002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Cont</a:t>
                      </a:r>
                      <a:r>
                        <a:rPr lang="fr-FR" sz="2000" dirty="0" smtClean="0">
                          <a:effectLst/>
                        </a:rPr>
                        <a:t>. </a:t>
                      </a:r>
                      <a:r>
                        <a:rPr lang="fr-FR" sz="2000" dirty="0" err="1" smtClean="0">
                          <a:effectLst/>
                        </a:rPr>
                        <a:t>Technical</a:t>
                      </a:r>
                      <a:r>
                        <a:rPr lang="fr-FR" sz="2000" dirty="0" smtClean="0">
                          <a:effectLst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</a:rPr>
                        <a:t>Activities</a:t>
                      </a:r>
                      <a:r>
                        <a:rPr lang="fr-FR" sz="2000" dirty="0" smtClean="0">
                          <a:effectLst/>
                        </a:rPr>
                        <a:t> (</a:t>
                      </a:r>
                      <a:r>
                        <a:rPr lang="fr-FR" sz="2000" dirty="0" err="1" smtClean="0">
                          <a:effectLst/>
                        </a:rPr>
                        <a:t>Chapter</a:t>
                      </a:r>
                      <a:r>
                        <a:rPr lang="fr-FR" sz="2000" dirty="0" smtClean="0">
                          <a:effectLst/>
                        </a:rPr>
                        <a:t> </a:t>
                      </a:r>
                      <a:r>
                        <a:rPr lang="fr-FR" sz="2000" dirty="0" err="1" smtClean="0">
                          <a:effectLst/>
                        </a:rPr>
                        <a:t>activities</a:t>
                      </a:r>
                      <a:r>
                        <a:rPr lang="fr-FR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09:45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Intelligent Transportation Systems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Benaissa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09:50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Oceanic Engineering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A. Elbaati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09:55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Robotics and Automation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W. Bouajila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Signal Processing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C. Ben Amar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Systems, Man, and Cybernetics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Zaied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10:10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Vehicular Technology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A. Belghith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10:15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Circuits and Systems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Loulou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Communications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A. Belghith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10:25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Microwave Theory and Techniques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A. Gharsallah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10:30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Power and Energy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I. Ben Salah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10:35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Solid-State Circuits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M. </a:t>
                      </a:r>
                      <a:r>
                        <a:rPr lang="en-US" sz="2000" dirty="0" err="1">
                          <a:effectLst/>
                        </a:rPr>
                        <a:t>Masmoudi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3082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Sunday </a:t>
            </a:r>
            <a:r>
              <a:rPr lang="en-US" dirty="0" smtClean="0"/>
              <a:t>Morning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2593966"/>
              </p:ext>
            </p:extLst>
          </p:nvPr>
        </p:nvGraphicFramePr>
        <p:xfrm>
          <a:off x="105984" y="1651886"/>
          <a:ext cx="8965824" cy="3855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810"/>
                <a:gridCol w="556260"/>
                <a:gridCol w="1530985"/>
                <a:gridCol w="3861527"/>
                <a:gridCol w="1997242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10:40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Break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11:00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Treasurer's report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N. </a:t>
                      </a:r>
                      <a:r>
                        <a:rPr lang="en-US" sz="2000" dirty="0" err="1">
                          <a:effectLst/>
                        </a:rPr>
                        <a:t>Rokbani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11:20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Legal status of the section in Tunisia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Amairi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11:40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Discussion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Sections' Strategy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M.H. </a:t>
                      </a:r>
                      <a:r>
                        <a:rPr lang="en-US" sz="2000" dirty="0" err="1">
                          <a:effectLst/>
                        </a:rPr>
                        <a:t>Kammoun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11:45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Action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Motions (Suggestions)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All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12:05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Action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Vote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All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12:10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Info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Next meeting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M. Amairi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12:15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05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Group photo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12:20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Lunch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0965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7908925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IEEE Tunisia section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00071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 err="1" smtClean="0">
                <a:latin typeface="Verdana" charset="0"/>
                <a:cs typeface="Verdana" charset="0"/>
              </a:rPr>
              <a:t>Habib</a:t>
            </a:r>
            <a:r>
              <a:rPr lang="en-US" b="1" dirty="0" smtClean="0">
                <a:latin typeface="Verdana" charset="0"/>
                <a:cs typeface="Verdana" charset="0"/>
              </a:rPr>
              <a:t> M. </a:t>
            </a:r>
            <a:r>
              <a:rPr lang="en-US" b="1" dirty="0" err="1" smtClean="0">
                <a:latin typeface="Verdana" charset="0"/>
                <a:cs typeface="Verdana" charset="0"/>
              </a:rPr>
              <a:t>Kammoun</a:t>
            </a:r>
            <a:endParaRPr lang="en-US" b="1" dirty="0" smtClean="0">
              <a:latin typeface="Verdana" charset="0"/>
              <a:cs typeface="Verdana" charset="0"/>
            </a:endParaRPr>
          </a:p>
          <a:p>
            <a:r>
              <a:rPr lang="en-US" dirty="0" smtClean="0"/>
              <a:t>2015-2016 IEEE Tunisia Section chair</a:t>
            </a:r>
          </a:p>
          <a:p>
            <a:pPr>
              <a:buFont typeface="Wingdings" charset="0"/>
              <a:buNone/>
            </a:pP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5037813"/>
            <a:ext cx="7916862" cy="3778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Habib.kammoun@ieee.org</a:t>
            </a:r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304800"/>
            <a:ext cx="85407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123950" y="5054600"/>
            <a:ext cx="689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The world’s largest professional association for the advancement of technology</a:t>
            </a:r>
          </a:p>
          <a:p>
            <a:pPr algn="ctr"/>
            <a:r>
              <a:rPr lang="en-US">
                <a:solidFill>
                  <a:srgbClr val="0070C0"/>
                </a:solidFill>
              </a:rPr>
              <a:t>Since 1884</a:t>
            </a:r>
            <a:endParaRPr lang="ar-EG">
              <a:solidFill>
                <a:srgbClr val="0070C0"/>
              </a:solidFill>
            </a:endParaRPr>
          </a:p>
        </p:txBody>
      </p:sp>
      <p:sp>
        <p:nvSpPr>
          <p:cNvPr id="12292" name="Espace réservé du numéro de diapositive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0E5DC6-E4A3-4282-A71B-B0F636C20BD4}" type="slidenum">
              <a:rPr lang="en-US" smtClean="0">
                <a:ea typeface="MS PGothic" pitchFamily="34" charset="-128"/>
              </a:rPr>
              <a:pPr/>
              <a:t>18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2293" name="ZoneTexte 4"/>
          <p:cNvSpPr txBox="1">
            <a:spLocks noChangeArrowheads="1"/>
          </p:cNvSpPr>
          <p:nvPr/>
        </p:nvSpPr>
        <p:spPr bwMode="auto">
          <a:xfrm>
            <a:off x="236538" y="409575"/>
            <a:ext cx="248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0000"/>
                </a:solidFill>
              </a:rPr>
              <a:t>www.ieee.org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IEEE </a:t>
            </a:r>
            <a:r>
              <a:rPr lang="fr-FR" dirty="0" err="1" smtClean="0"/>
              <a:t>Today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b="1" dirty="0" smtClean="0"/>
              <a:t>426,000 </a:t>
            </a:r>
            <a:r>
              <a:rPr lang="en-US" dirty="0" smtClean="0"/>
              <a:t>members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b="1" dirty="0" smtClean="0"/>
              <a:t>117,000</a:t>
            </a:r>
            <a:r>
              <a:rPr lang="en-US" dirty="0" smtClean="0"/>
              <a:t> members are students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b="1" dirty="0" smtClean="0"/>
              <a:t>160</a:t>
            </a:r>
            <a:r>
              <a:rPr lang="en-US" dirty="0" smtClean="0"/>
              <a:t> countries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b="1" dirty="0" smtClean="0"/>
              <a:t>39</a:t>
            </a:r>
            <a:r>
              <a:rPr lang="en-US" dirty="0" smtClean="0"/>
              <a:t> societies and </a:t>
            </a:r>
            <a:r>
              <a:rPr lang="en-US" b="1" dirty="0" smtClean="0"/>
              <a:t>6</a:t>
            </a:r>
            <a:r>
              <a:rPr lang="en-US" dirty="0" smtClean="0"/>
              <a:t> technical councils representing the wide range of IEEE technical interests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b="1" dirty="0" smtClean="0"/>
              <a:t>3.5 million </a:t>
            </a:r>
            <a:r>
              <a:rPr lang="en-US" dirty="0" smtClean="0"/>
              <a:t>documents in the IEEE </a:t>
            </a:r>
            <a:r>
              <a:rPr lang="en-US" dirty="0" err="1" smtClean="0"/>
              <a:t>Xplore</a:t>
            </a:r>
            <a:r>
              <a:rPr lang="en-US" dirty="0" smtClean="0"/>
              <a:t> Digital Library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b="1" dirty="0" smtClean="0"/>
              <a:t>1,671</a:t>
            </a:r>
            <a:r>
              <a:rPr lang="en-US" dirty="0" smtClean="0"/>
              <a:t> standards and projects under development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fr-FR" b="1" dirty="0" smtClean="0"/>
              <a:t>180</a:t>
            </a:r>
            <a:r>
              <a:rPr lang="fr-FR" dirty="0" smtClean="0"/>
              <a:t> transactions, </a:t>
            </a:r>
            <a:r>
              <a:rPr lang="fr-FR" dirty="0" err="1" smtClean="0"/>
              <a:t>journals</a:t>
            </a:r>
            <a:r>
              <a:rPr lang="fr-FR" dirty="0" smtClean="0"/>
              <a:t> and magazines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dirty="0" smtClean="0"/>
              <a:t>sponsors more than </a:t>
            </a:r>
            <a:r>
              <a:rPr lang="en-US" b="1" dirty="0" smtClean="0"/>
              <a:t>1,600</a:t>
            </a:r>
            <a:r>
              <a:rPr lang="en-US" dirty="0" smtClean="0"/>
              <a:t> conferences per year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124" y="134938"/>
            <a:ext cx="8778875" cy="1076325"/>
          </a:xfrm>
        </p:spPr>
        <p:txBody>
          <a:bodyPr/>
          <a:lstStyle/>
          <a:p>
            <a:r>
              <a:rPr lang="fr-FR" dirty="0" err="1" smtClean="0"/>
              <a:t>Welcome</a:t>
            </a:r>
            <a:r>
              <a:rPr lang="fr-FR" dirty="0" smtClean="0"/>
              <a:t> to 1st TN Section meeting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Executive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guests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Program for </a:t>
            </a:r>
            <a:r>
              <a:rPr lang="fr-FR" dirty="0" err="1" smtClean="0"/>
              <a:t>today</a:t>
            </a:r>
            <a:r>
              <a:rPr lang="fr-FR" dirty="0" smtClean="0"/>
              <a:t> and </a:t>
            </a:r>
            <a:r>
              <a:rPr lang="fr-FR" dirty="0" err="1" smtClean="0"/>
              <a:t>tomorrow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544513"/>
          </a:xfrm>
        </p:spPr>
        <p:txBody>
          <a:bodyPr/>
          <a:lstStyle/>
          <a:p>
            <a:r>
              <a:rPr lang="en-US" sz="2800" smtClean="0"/>
              <a:t>Main IEEE Organizational Units</a:t>
            </a:r>
          </a:p>
        </p:txBody>
      </p:sp>
      <p:sp>
        <p:nvSpPr>
          <p:cNvPr id="14339" name="Espace réservé du numéro de diapositive 6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8BD73C-5CBC-4797-9088-95855B0F9B62}" type="slidenum">
              <a:rPr lang="en-US" smtClean="0">
                <a:ea typeface="MS PGothic" pitchFamily="34" charset="-128"/>
              </a:rPr>
              <a:pPr/>
              <a:t>20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2" name="Groupe 71"/>
          <p:cNvGrpSpPr>
            <a:grpSpLocks/>
          </p:cNvGrpSpPr>
          <p:nvPr/>
        </p:nvGrpSpPr>
        <p:grpSpPr bwMode="auto">
          <a:xfrm>
            <a:off x="225425" y="1012825"/>
            <a:ext cx="8534400" cy="5481638"/>
            <a:chOff x="225424" y="1012825"/>
            <a:chExt cx="8534401" cy="5482318"/>
          </a:xfrm>
        </p:grpSpPr>
        <p:sp>
          <p:nvSpPr>
            <p:cNvPr id="14345" name="Line 6"/>
            <p:cNvSpPr>
              <a:spLocks noChangeShapeType="1"/>
            </p:cNvSpPr>
            <p:nvPr/>
          </p:nvSpPr>
          <p:spPr bwMode="auto">
            <a:xfrm flipV="1">
              <a:off x="6367463" y="4132263"/>
              <a:ext cx="642937" cy="331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6" name="Line 6"/>
            <p:cNvSpPr>
              <a:spLocks noChangeShapeType="1"/>
            </p:cNvSpPr>
            <p:nvPr/>
          </p:nvSpPr>
          <p:spPr bwMode="auto">
            <a:xfrm flipV="1">
              <a:off x="4757738" y="5084763"/>
              <a:ext cx="0" cy="282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47" name="Rectangle 63"/>
            <p:cNvSpPr>
              <a:spLocks noChangeArrowheads="1"/>
            </p:cNvSpPr>
            <p:nvPr/>
          </p:nvSpPr>
          <p:spPr bwMode="auto">
            <a:xfrm>
              <a:off x="5797550" y="4573588"/>
              <a:ext cx="1176338" cy="5699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225424" y="1012825"/>
              <a:ext cx="7667623" cy="4778375"/>
              <a:chOff x="279" y="1150"/>
              <a:chExt cx="4830" cy="3010"/>
            </a:xfrm>
          </p:grpSpPr>
          <p:sp>
            <p:nvSpPr>
              <p:cNvPr id="14367" name="Line 6"/>
              <p:cNvSpPr>
                <a:spLocks noChangeShapeType="1"/>
              </p:cNvSpPr>
              <p:nvPr/>
            </p:nvSpPr>
            <p:spPr bwMode="auto">
              <a:xfrm flipV="1">
                <a:off x="4407" y="2448"/>
                <a:ext cx="393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68" name="Rectangle 11"/>
              <p:cNvSpPr>
                <a:spLocks noChangeArrowheads="1"/>
              </p:cNvSpPr>
              <p:nvPr/>
            </p:nvSpPr>
            <p:spPr bwMode="auto">
              <a:xfrm>
                <a:off x="2747" y="1210"/>
                <a:ext cx="793" cy="4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69" name="Rectangle 12"/>
              <p:cNvSpPr>
                <a:spLocks noChangeArrowheads="1"/>
              </p:cNvSpPr>
              <p:nvPr/>
            </p:nvSpPr>
            <p:spPr bwMode="auto">
              <a:xfrm>
                <a:off x="2681" y="1150"/>
                <a:ext cx="794" cy="488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70" name="Rectangle 13"/>
              <p:cNvSpPr>
                <a:spLocks noChangeArrowheads="1"/>
              </p:cNvSpPr>
              <p:nvPr/>
            </p:nvSpPr>
            <p:spPr bwMode="auto">
              <a:xfrm>
                <a:off x="2868" y="1272"/>
                <a:ext cx="428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300">
                    <a:solidFill>
                      <a:srgbClr val="000000"/>
                    </a:solidFill>
                    <a:latin typeface="Lucida Sans" pitchFamily="34" charset="0"/>
                  </a:rPr>
                  <a:t>Board of</a:t>
                </a:r>
                <a:endParaRPr lang="en-US">
                  <a:latin typeface="Lucida Sans" pitchFamily="34" charset="0"/>
                </a:endParaRPr>
              </a:p>
            </p:txBody>
          </p:sp>
          <p:sp>
            <p:nvSpPr>
              <p:cNvPr id="14371" name="Rectangle 14"/>
              <p:cNvSpPr>
                <a:spLocks noChangeArrowheads="1"/>
              </p:cNvSpPr>
              <p:nvPr/>
            </p:nvSpPr>
            <p:spPr bwMode="auto">
              <a:xfrm>
                <a:off x="2856" y="1395"/>
                <a:ext cx="46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300">
                    <a:solidFill>
                      <a:srgbClr val="000000"/>
                    </a:solidFill>
                    <a:latin typeface="Lucida Sans" pitchFamily="34" charset="0"/>
                  </a:rPr>
                  <a:t>Directors</a:t>
                </a:r>
                <a:endParaRPr lang="en-US">
                  <a:latin typeface="Lucida Sans" pitchFamily="34" charset="0"/>
                </a:endParaRPr>
              </a:p>
            </p:txBody>
          </p:sp>
          <p:sp>
            <p:nvSpPr>
              <p:cNvPr id="14372" name="Rectangle 18"/>
              <p:cNvSpPr>
                <a:spLocks noChangeArrowheads="1"/>
              </p:cNvSpPr>
              <p:nvPr/>
            </p:nvSpPr>
            <p:spPr bwMode="auto">
              <a:xfrm>
                <a:off x="345" y="2015"/>
                <a:ext cx="662" cy="4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73" name="Rectangle 19"/>
              <p:cNvSpPr>
                <a:spLocks noChangeArrowheads="1"/>
              </p:cNvSpPr>
              <p:nvPr/>
            </p:nvSpPr>
            <p:spPr bwMode="auto">
              <a:xfrm>
                <a:off x="279" y="1953"/>
                <a:ext cx="661" cy="491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>
                  <a:solidFill>
                    <a:srgbClr val="FFFF99"/>
                  </a:solidFill>
                </a:endParaRPr>
              </a:p>
            </p:txBody>
          </p:sp>
          <p:sp>
            <p:nvSpPr>
              <p:cNvPr id="14374" name="Rectangle 20"/>
              <p:cNvSpPr>
                <a:spLocks noChangeArrowheads="1"/>
              </p:cNvSpPr>
              <p:nvPr/>
            </p:nvSpPr>
            <p:spPr bwMode="auto">
              <a:xfrm>
                <a:off x="338" y="2016"/>
                <a:ext cx="51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Lucida Sans" pitchFamily="34" charset="0"/>
                  </a:rPr>
                  <a:t>Publication</a:t>
                </a:r>
                <a:endParaRPr lang="en-US" sz="1200">
                  <a:latin typeface="Lucida Sans" pitchFamily="34" charset="0"/>
                </a:endParaRPr>
              </a:p>
            </p:txBody>
          </p:sp>
          <p:sp>
            <p:nvSpPr>
              <p:cNvPr id="14375" name="Rectangle 21"/>
              <p:cNvSpPr>
                <a:spLocks noChangeArrowheads="1"/>
              </p:cNvSpPr>
              <p:nvPr/>
            </p:nvSpPr>
            <p:spPr bwMode="auto">
              <a:xfrm>
                <a:off x="339" y="2138"/>
                <a:ext cx="50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Lucida Sans" pitchFamily="34" charset="0"/>
                  </a:rPr>
                  <a:t>Products &amp;</a:t>
                </a:r>
                <a:endParaRPr lang="en-US" sz="1200">
                  <a:latin typeface="Lucida Sans" pitchFamily="34" charset="0"/>
                </a:endParaRPr>
              </a:p>
            </p:txBody>
          </p:sp>
          <p:sp>
            <p:nvSpPr>
              <p:cNvPr id="14376" name="Rectangle 22"/>
              <p:cNvSpPr>
                <a:spLocks noChangeArrowheads="1"/>
              </p:cNvSpPr>
              <p:nvPr/>
            </p:nvSpPr>
            <p:spPr bwMode="auto">
              <a:xfrm>
                <a:off x="398" y="2261"/>
                <a:ext cx="37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Lucida Sans" pitchFamily="34" charset="0"/>
                  </a:rPr>
                  <a:t>Services</a:t>
                </a:r>
                <a:endParaRPr lang="en-US" sz="1200" b="1" baseline="30000">
                  <a:solidFill>
                    <a:srgbClr val="FF0000"/>
                  </a:solidFill>
                  <a:latin typeface="Lucida Sans" pitchFamily="34" charset="0"/>
                </a:endParaRPr>
              </a:p>
            </p:txBody>
          </p:sp>
          <p:sp>
            <p:nvSpPr>
              <p:cNvPr id="14377" name="Rectangle 26"/>
              <p:cNvSpPr>
                <a:spLocks noChangeArrowheads="1"/>
              </p:cNvSpPr>
              <p:nvPr/>
            </p:nvSpPr>
            <p:spPr bwMode="auto">
              <a:xfrm>
                <a:off x="1986" y="2006"/>
                <a:ext cx="662" cy="4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78" name="Rectangle 27"/>
              <p:cNvSpPr>
                <a:spLocks noChangeArrowheads="1"/>
              </p:cNvSpPr>
              <p:nvPr/>
            </p:nvSpPr>
            <p:spPr bwMode="auto">
              <a:xfrm>
                <a:off x="1921" y="1944"/>
                <a:ext cx="661" cy="491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79" name="Rectangle 28"/>
              <p:cNvSpPr>
                <a:spLocks noChangeArrowheads="1"/>
              </p:cNvSpPr>
              <p:nvPr/>
            </p:nvSpPr>
            <p:spPr bwMode="auto">
              <a:xfrm>
                <a:off x="1961" y="2069"/>
                <a:ext cx="54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Lucida Sans" pitchFamily="34" charset="0"/>
                  </a:rPr>
                  <a:t>Educational</a:t>
                </a:r>
                <a:endParaRPr lang="en-US" sz="1200">
                  <a:latin typeface="Lucida Sans" pitchFamily="34" charset="0"/>
                </a:endParaRPr>
              </a:p>
            </p:txBody>
          </p:sp>
          <p:sp>
            <p:nvSpPr>
              <p:cNvPr id="14380" name="Rectangle 29"/>
              <p:cNvSpPr>
                <a:spLocks noChangeArrowheads="1"/>
              </p:cNvSpPr>
              <p:nvPr/>
            </p:nvSpPr>
            <p:spPr bwMode="auto">
              <a:xfrm>
                <a:off x="2033" y="2190"/>
                <a:ext cx="4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Lucida Sans" pitchFamily="34" charset="0"/>
                  </a:rPr>
                  <a:t>Activities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4381" name="Rectangle 30"/>
              <p:cNvSpPr>
                <a:spLocks noChangeArrowheads="1"/>
              </p:cNvSpPr>
              <p:nvPr/>
            </p:nvSpPr>
            <p:spPr bwMode="auto">
              <a:xfrm>
                <a:off x="2862" y="2006"/>
                <a:ext cx="662" cy="4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82" name="Rectangle 31"/>
              <p:cNvSpPr>
                <a:spLocks noChangeArrowheads="1"/>
              </p:cNvSpPr>
              <p:nvPr/>
            </p:nvSpPr>
            <p:spPr bwMode="auto">
              <a:xfrm>
                <a:off x="2795" y="1944"/>
                <a:ext cx="662" cy="491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83" name="Rectangle 32"/>
              <p:cNvSpPr>
                <a:spLocks noChangeArrowheads="1"/>
              </p:cNvSpPr>
              <p:nvPr/>
            </p:nvSpPr>
            <p:spPr bwMode="auto">
              <a:xfrm>
                <a:off x="2835" y="1995"/>
                <a:ext cx="566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/>
                <a:r>
                  <a:rPr lang="en-US" sz="1200" b="1">
                    <a:latin typeface="Lucida Sans" pitchFamily="34" charset="0"/>
                  </a:rPr>
                  <a:t>Member &amp;</a:t>
                </a:r>
              </a:p>
              <a:p>
                <a:pPr algn="ctr" eaLnBrk="1" hangingPunct="1"/>
                <a:r>
                  <a:rPr lang="en-US" sz="1200" b="1">
                    <a:latin typeface="Lucida Sans" pitchFamily="34" charset="0"/>
                  </a:rPr>
                  <a:t>Geographic</a:t>
                </a:r>
              </a:p>
              <a:p>
                <a:pPr algn="ctr" eaLnBrk="1" hangingPunct="1"/>
                <a:r>
                  <a:rPr lang="en-US" sz="1200" b="1">
                    <a:latin typeface="Lucida Sans" pitchFamily="34" charset="0"/>
                  </a:rPr>
                  <a:t>Activities</a:t>
                </a:r>
              </a:p>
            </p:txBody>
          </p:sp>
          <p:sp>
            <p:nvSpPr>
              <p:cNvPr id="14384" name="Rectangle 33"/>
              <p:cNvSpPr>
                <a:spLocks noChangeArrowheads="1"/>
              </p:cNvSpPr>
              <p:nvPr/>
            </p:nvSpPr>
            <p:spPr bwMode="auto">
              <a:xfrm>
                <a:off x="2862" y="2741"/>
                <a:ext cx="662" cy="4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85" name="Rectangle 34"/>
              <p:cNvSpPr>
                <a:spLocks noChangeArrowheads="1"/>
              </p:cNvSpPr>
              <p:nvPr/>
            </p:nvSpPr>
            <p:spPr bwMode="auto">
              <a:xfrm>
                <a:off x="2795" y="2680"/>
                <a:ext cx="662" cy="489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86" name="Rectangle 35"/>
              <p:cNvSpPr>
                <a:spLocks noChangeArrowheads="1"/>
              </p:cNvSpPr>
              <p:nvPr/>
            </p:nvSpPr>
            <p:spPr bwMode="auto">
              <a:xfrm>
                <a:off x="2923" y="2838"/>
                <a:ext cx="43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latin typeface="Times New Roman" pitchFamily="18" charset="0"/>
                  </a:rPr>
                  <a:t>Regions</a:t>
                </a:r>
              </a:p>
            </p:txBody>
          </p:sp>
          <p:sp>
            <p:nvSpPr>
              <p:cNvPr id="14387" name="Rectangle 36"/>
              <p:cNvSpPr>
                <a:spLocks noChangeArrowheads="1"/>
              </p:cNvSpPr>
              <p:nvPr/>
            </p:nvSpPr>
            <p:spPr bwMode="auto">
              <a:xfrm>
                <a:off x="3654" y="2006"/>
                <a:ext cx="662" cy="4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88" name="Rectangle 40"/>
              <p:cNvSpPr>
                <a:spLocks noChangeArrowheads="1"/>
              </p:cNvSpPr>
              <p:nvPr/>
            </p:nvSpPr>
            <p:spPr bwMode="auto">
              <a:xfrm>
                <a:off x="4448" y="2006"/>
                <a:ext cx="661" cy="4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89" name="Rectangle 41"/>
              <p:cNvSpPr>
                <a:spLocks noChangeArrowheads="1"/>
              </p:cNvSpPr>
              <p:nvPr/>
            </p:nvSpPr>
            <p:spPr bwMode="auto">
              <a:xfrm>
                <a:off x="4382" y="1944"/>
                <a:ext cx="662" cy="491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0" name="Rectangle 42"/>
              <p:cNvSpPr>
                <a:spLocks noChangeArrowheads="1"/>
              </p:cNvSpPr>
              <p:nvPr/>
            </p:nvSpPr>
            <p:spPr bwMode="auto">
              <a:xfrm>
                <a:off x="4475" y="2069"/>
                <a:ext cx="44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Lucida Sans" pitchFamily="34" charset="0"/>
                  </a:rPr>
                  <a:t>Technical</a:t>
                </a:r>
                <a:endParaRPr lang="en-US" sz="1200">
                  <a:latin typeface="Lucida Sans" pitchFamily="34" charset="0"/>
                </a:endParaRPr>
              </a:p>
            </p:txBody>
          </p:sp>
          <p:sp>
            <p:nvSpPr>
              <p:cNvPr id="14391" name="Rectangle 43"/>
              <p:cNvSpPr>
                <a:spLocks noChangeArrowheads="1"/>
              </p:cNvSpPr>
              <p:nvPr/>
            </p:nvSpPr>
            <p:spPr bwMode="auto">
              <a:xfrm>
                <a:off x="4495" y="2190"/>
                <a:ext cx="42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Lucida Sans" pitchFamily="34" charset="0"/>
                  </a:rPr>
                  <a:t>Activities</a:t>
                </a:r>
                <a:endParaRPr lang="en-US" sz="1200" b="1">
                  <a:latin typeface="Lucida Sans" pitchFamily="34" charset="0"/>
                </a:endParaRPr>
              </a:p>
            </p:txBody>
          </p:sp>
          <p:sp>
            <p:nvSpPr>
              <p:cNvPr id="14392" name="Line 44"/>
              <p:cNvSpPr>
                <a:spLocks noChangeShapeType="1"/>
              </p:cNvSpPr>
              <p:nvPr/>
            </p:nvSpPr>
            <p:spPr bwMode="auto">
              <a:xfrm>
                <a:off x="3126" y="2435"/>
                <a:ext cx="1" cy="24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3" name="Freeform 45"/>
              <p:cNvSpPr>
                <a:spLocks/>
              </p:cNvSpPr>
              <p:nvPr/>
            </p:nvSpPr>
            <p:spPr bwMode="auto">
              <a:xfrm>
                <a:off x="3126" y="1638"/>
                <a:ext cx="1587" cy="306"/>
              </a:xfrm>
              <a:custGeom>
                <a:avLst/>
                <a:gdLst>
                  <a:gd name="T0" fmla="*/ 0 w 1498"/>
                  <a:gd name="T1" fmla="*/ 0 h 311"/>
                  <a:gd name="T2" fmla="*/ 0 w 1498"/>
                  <a:gd name="T3" fmla="*/ 144 h 311"/>
                  <a:gd name="T4" fmla="*/ 3774 w 1498"/>
                  <a:gd name="T5" fmla="*/ 144 h 311"/>
                  <a:gd name="T6" fmla="*/ 3774 w 1498"/>
                  <a:gd name="T7" fmla="*/ 240 h 3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8"/>
                  <a:gd name="T13" fmla="*/ 0 h 311"/>
                  <a:gd name="T14" fmla="*/ 1498 w 1498"/>
                  <a:gd name="T15" fmla="*/ 311 h 3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8" h="311">
                    <a:moveTo>
                      <a:pt x="0" y="0"/>
                    </a:moveTo>
                    <a:lnTo>
                      <a:pt x="0" y="187"/>
                    </a:lnTo>
                    <a:lnTo>
                      <a:pt x="1498" y="187"/>
                    </a:lnTo>
                    <a:lnTo>
                      <a:pt x="1498" y="3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4" name="Freeform 46"/>
              <p:cNvSpPr>
                <a:spLocks/>
              </p:cNvSpPr>
              <p:nvPr/>
            </p:nvSpPr>
            <p:spPr bwMode="auto">
              <a:xfrm>
                <a:off x="3126" y="1638"/>
                <a:ext cx="793" cy="306"/>
              </a:xfrm>
              <a:custGeom>
                <a:avLst/>
                <a:gdLst>
                  <a:gd name="T0" fmla="*/ 0 w 749"/>
                  <a:gd name="T1" fmla="*/ 0 h 311"/>
                  <a:gd name="T2" fmla="*/ 0 w 749"/>
                  <a:gd name="T3" fmla="*/ 144 h 311"/>
                  <a:gd name="T4" fmla="*/ 1867 w 749"/>
                  <a:gd name="T5" fmla="*/ 144 h 311"/>
                  <a:gd name="T6" fmla="*/ 1867 w 749"/>
                  <a:gd name="T7" fmla="*/ 240 h 3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9"/>
                  <a:gd name="T13" fmla="*/ 0 h 311"/>
                  <a:gd name="T14" fmla="*/ 749 w 749"/>
                  <a:gd name="T15" fmla="*/ 311 h 3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9" h="311">
                    <a:moveTo>
                      <a:pt x="0" y="0"/>
                    </a:moveTo>
                    <a:lnTo>
                      <a:pt x="0" y="187"/>
                    </a:lnTo>
                    <a:lnTo>
                      <a:pt x="749" y="187"/>
                    </a:lnTo>
                    <a:lnTo>
                      <a:pt x="749" y="3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5" name="Line 47"/>
              <p:cNvSpPr>
                <a:spLocks noChangeShapeType="1"/>
              </p:cNvSpPr>
              <p:nvPr/>
            </p:nvSpPr>
            <p:spPr bwMode="auto">
              <a:xfrm>
                <a:off x="3126" y="1638"/>
                <a:ext cx="1" cy="30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6" name="Freeform 48"/>
              <p:cNvSpPr>
                <a:spLocks/>
              </p:cNvSpPr>
              <p:nvPr/>
            </p:nvSpPr>
            <p:spPr bwMode="auto">
              <a:xfrm>
                <a:off x="2240" y="1638"/>
                <a:ext cx="887" cy="306"/>
              </a:xfrm>
              <a:custGeom>
                <a:avLst/>
                <a:gdLst>
                  <a:gd name="T0" fmla="*/ 7317 w 748"/>
                  <a:gd name="T1" fmla="*/ 0 h 311"/>
                  <a:gd name="T2" fmla="*/ 7317 w 748"/>
                  <a:gd name="T3" fmla="*/ 144 h 311"/>
                  <a:gd name="T4" fmla="*/ 0 w 748"/>
                  <a:gd name="T5" fmla="*/ 144 h 311"/>
                  <a:gd name="T6" fmla="*/ 0 w 748"/>
                  <a:gd name="T7" fmla="*/ 240 h 3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8"/>
                  <a:gd name="T13" fmla="*/ 0 h 311"/>
                  <a:gd name="T14" fmla="*/ 748 w 748"/>
                  <a:gd name="T15" fmla="*/ 311 h 3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8" h="311">
                    <a:moveTo>
                      <a:pt x="748" y="0"/>
                    </a:moveTo>
                    <a:lnTo>
                      <a:pt x="748" y="187"/>
                    </a:lnTo>
                    <a:lnTo>
                      <a:pt x="0" y="187"/>
                    </a:lnTo>
                    <a:lnTo>
                      <a:pt x="0" y="3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97" name="Freeform 50"/>
              <p:cNvSpPr>
                <a:spLocks/>
              </p:cNvSpPr>
              <p:nvPr/>
            </p:nvSpPr>
            <p:spPr bwMode="auto">
              <a:xfrm>
                <a:off x="746" y="1638"/>
                <a:ext cx="2380" cy="306"/>
              </a:xfrm>
              <a:custGeom>
                <a:avLst/>
                <a:gdLst>
                  <a:gd name="T0" fmla="*/ 5677 w 2246"/>
                  <a:gd name="T1" fmla="*/ 0 h 311"/>
                  <a:gd name="T2" fmla="*/ 5677 w 2246"/>
                  <a:gd name="T3" fmla="*/ 144 h 311"/>
                  <a:gd name="T4" fmla="*/ 0 w 2246"/>
                  <a:gd name="T5" fmla="*/ 144 h 311"/>
                  <a:gd name="T6" fmla="*/ 0 w 2246"/>
                  <a:gd name="T7" fmla="*/ 240 h 3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46"/>
                  <a:gd name="T13" fmla="*/ 0 h 311"/>
                  <a:gd name="T14" fmla="*/ 2246 w 2246"/>
                  <a:gd name="T15" fmla="*/ 311 h 3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46" h="311">
                    <a:moveTo>
                      <a:pt x="2246" y="0"/>
                    </a:moveTo>
                    <a:lnTo>
                      <a:pt x="2246" y="187"/>
                    </a:lnTo>
                    <a:lnTo>
                      <a:pt x="0" y="187"/>
                    </a:lnTo>
                    <a:lnTo>
                      <a:pt x="0" y="311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2803" y="3383"/>
                <a:ext cx="712" cy="325"/>
                <a:chOff x="1719" y="3318"/>
                <a:chExt cx="672" cy="565"/>
              </a:xfrm>
            </p:grpSpPr>
            <p:sp>
              <p:nvSpPr>
                <p:cNvPr id="14406" name="Rectangle 59"/>
                <p:cNvSpPr>
                  <a:spLocks noChangeArrowheads="1"/>
                </p:cNvSpPr>
                <p:nvPr/>
              </p:nvSpPr>
              <p:spPr bwMode="auto">
                <a:xfrm>
                  <a:off x="1767" y="3381"/>
                  <a:ext cx="624" cy="50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407" name="Rectangle 60"/>
                <p:cNvSpPr>
                  <a:spLocks noChangeArrowheads="1"/>
                </p:cNvSpPr>
                <p:nvPr/>
              </p:nvSpPr>
              <p:spPr bwMode="auto">
                <a:xfrm>
                  <a:off x="1719" y="3318"/>
                  <a:ext cx="624" cy="50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endParaRPr lang="en-US" sz="400">
                    <a:latin typeface="Lucida Sans" pitchFamily="34" charset="0"/>
                  </a:endParaRPr>
                </a:p>
                <a:p>
                  <a:pPr algn="ctr" eaLnBrk="1" hangingPunct="1"/>
                  <a:r>
                    <a:rPr lang="en-US" sz="1600" b="1">
                      <a:latin typeface="Times New Roman" pitchFamily="18" charset="0"/>
                    </a:rPr>
                    <a:t>Sections</a:t>
                  </a:r>
                </a:p>
              </p:txBody>
            </p:sp>
          </p:grpSp>
          <p:grpSp>
            <p:nvGrpSpPr>
              <p:cNvPr id="5" name="Group 61"/>
              <p:cNvGrpSpPr>
                <a:grpSpLocks/>
              </p:cNvGrpSpPr>
              <p:nvPr/>
            </p:nvGrpSpPr>
            <p:grpSpPr bwMode="auto">
              <a:xfrm>
                <a:off x="2802" y="3772"/>
                <a:ext cx="712" cy="388"/>
                <a:chOff x="1717" y="3261"/>
                <a:chExt cx="671" cy="572"/>
              </a:xfrm>
            </p:grpSpPr>
            <p:sp>
              <p:nvSpPr>
                <p:cNvPr id="14404" name="Rectangle 63"/>
                <p:cNvSpPr>
                  <a:spLocks noChangeArrowheads="1"/>
                </p:cNvSpPr>
                <p:nvPr/>
              </p:nvSpPr>
              <p:spPr bwMode="auto">
                <a:xfrm>
                  <a:off x="1765" y="3336"/>
                  <a:ext cx="623" cy="49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4405" name="Rectangle 64"/>
                <p:cNvSpPr>
                  <a:spLocks noChangeArrowheads="1"/>
                </p:cNvSpPr>
                <p:nvPr/>
              </p:nvSpPr>
              <p:spPr bwMode="auto">
                <a:xfrm>
                  <a:off x="1717" y="3261"/>
                  <a:ext cx="623" cy="497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r>
                    <a:rPr lang="en-US" sz="1400" b="1">
                      <a:latin typeface="Times New Roman" pitchFamily="18" charset="0"/>
                    </a:rPr>
                    <a:t>Student Branches</a:t>
                  </a:r>
                </a:p>
              </p:txBody>
            </p:sp>
          </p:grpSp>
          <p:sp>
            <p:nvSpPr>
              <p:cNvPr id="14400" name="Line 66"/>
              <p:cNvSpPr>
                <a:spLocks noChangeShapeType="1"/>
              </p:cNvSpPr>
              <p:nvPr/>
            </p:nvSpPr>
            <p:spPr bwMode="auto">
              <a:xfrm>
                <a:off x="3527" y="3432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1" name="Rectangle 82"/>
              <p:cNvSpPr>
                <a:spLocks noChangeArrowheads="1"/>
              </p:cNvSpPr>
              <p:nvPr/>
            </p:nvSpPr>
            <p:spPr bwMode="auto">
              <a:xfrm>
                <a:off x="4093" y="2687"/>
                <a:ext cx="661" cy="49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2" name="Rectangle 83"/>
              <p:cNvSpPr>
                <a:spLocks noChangeArrowheads="1"/>
              </p:cNvSpPr>
              <p:nvPr/>
            </p:nvSpPr>
            <p:spPr bwMode="auto">
              <a:xfrm>
                <a:off x="4027" y="2625"/>
                <a:ext cx="662" cy="491"/>
              </a:xfrm>
              <a:prstGeom prst="rect">
                <a:avLst/>
              </a:prstGeom>
              <a:solidFill>
                <a:srgbClr val="FFFF99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03" name="Rectangle 84"/>
              <p:cNvSpPr>
                <a:spLocks noChangeArrowheads="1"/>
              </p:cNvSpPr>
              <p:nvPr/>
            </p:nvSpPr>
            <p:spPr bwMode="auto">
              <a:xfrm>
                <a:off x="4166" y="2789"/>
                <a:ext cx="41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Lucida Sans" pitchFamily="34" charset="0"/>
                  </a:rPr>
                  <a:t>Societies</a:t>
                </a:r>
                <a:endParaRPr lang="en-US" sz="1200">
                  <a:latin typeface="Lucida Sans" pitchFamily="34" charset="0"/>
                </a:endParaRPr>
              </a:p>
            </p:txBody>
          </p:sp>
        </p:grpSp>
        <p:sp>
          <p:nvSpPr>
            <p:cNvPr id="14349" name="Line 44"/>
            <p:cNvSpPr>
              <a:spLocks noChangeShapeType="1"/>
            </p:cNvSpPr>
            <p:nvPr/>
          </p:nvSpPr>
          <p:spPr bwMode="auto">
            <a:xfrm>
              <a:off x="4760913" y="4187825"/>
              <a:ext cx="1587" cy="3889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0" name="Rectangle 63"/>
            <p:cNvSpPr>
              <a:spLocks noChangeArrowheads="1"/>
            </p:cNvSpPr>
            <p:nvPr/>
          </p:nvSpPr>
          <p:spPr bwMode="auto">
            <a:xfrm>
              <a:off x="2727325" y="4467225"/>
              <a:ext cx="1176338" cy="7366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1" name="Rectangle 64"/>
            <p:cNvSpPr>
              <a:spLocks noChangeArrowheads="1"/>
            </p:cNvSpPr>
            <p:nvPr/>
          </p:nvSpPr>
          <p:spPr bwMode="auto">
            <a:xfrm>
              <a:off x="2646363" y="4383088"/>
              <a:ext cx="1176337" cy="73818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400" b="1">
                  <a:latin typeface="Times New Roman" pitchFamily="18" charset="0"/>
                </a:rPr>
                <a:t>YP  / WIE Affinity Groups</a:t>
              </a:r>
            </a:p>
          </p:txBody>
        </p:sp>
        <p:sp>
          <p:nvSpPr>
            <p:cNvPr id="14352" name="Line 66"/>
            <p:cNvSpPr>
              <a:spLocks noChangeShapeType="1"/>
            </p:cNvSpPr>
            <p:nvPr/>
          </p:nvSpPr>
          <p:spPr bwMode="auto">
            <a:xfrm>
              <a:off x="3916363" y="4651375"/>
              <a:ext cx="32385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3" name="Rectangle 41"/>
            <p:cNvSpPr>
              <a:spLocks noChangeArrowheads="1"/>
            </p:cNvSpPr>
            <p:nvPr/>
          </p:nvSpPr>
          <p:spPr bwMode="auto">
            <a:xfrm>
              <a:off x="5514975" y="2274888"/>
              <a:ext cx="1050925" cy="77946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4" name="Rectangle 38"/>
            <p:cNvSpPr>
              <a:spLocks noChangeArrowheads="1"/>
            </p:cNvSpPr>
            <p:nvPr/>
          </p:nvSpPr>
          <p:spPr bwMode="auto">
            <a:xfrm>
              <a:off x="5708650" y="2517775"/>
              <a:ext cx="7413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Lucida Sans" pitchFamily="34" charset="0"/>
                </a:rPr>
                <a:t>Standards</a:t>
              </a:r>
              <a:endParaRPr lang="en-US" sz="1200">
                <a:latin typeface="Lucida Sans" pitchFamily="34" charset="0"/>
              </a:endParaRPr>
            </a:p>
          </p:txBody>
        </p:sp>
        <p:sp>
          <p:nvSpPr>
            <p:cNvPr id="14355" name="Rectangle 39"/>
            <p:cNvSpPr>
              <a:spLocks noChangeArrowheads="1"/>
            </p:cNvSpPr>
            <p:nvPr/>
          </p:nvSpPr>
          <p:spPr bwMode="auto">
            <a:xfrm>
              <a:off x="5638800" y="2709863"/>
              <a:ext cx="85883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Lucida Sans" pitchFamily="34" charset="0"/>
                </a:rPr>
                <a:t>Association</a:t>
              </a:r>
              <a:endParaRPr lang="en-US" sz="1200">
                <a:latin typeface="Lucida Sans" pitchFamily="34" charset="0"/>
              </a:endParaRPr>
            </a:p>
          </p:txBody>
        </p:sp>
        <p:sp>
          <p:nvSpPr>
            <p:cNvPr id="14356" name="Rectangle 64"/>
            <p:cNvSpPr>
              <a:spLocks noChangeArrowheads="1"/>
            </p:cNvSpPr>
            <p:nvPr/>
          </p:nvSpPr>
          <p:spPr bwMode="auto">
            <a:xfrm>
              <a:off x="5686425" y="4445000"/>
              <a:ext cx="1176338" cy="56991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400" b="1">
                  <a:latin typeface="Times New Roman" pitchFamily="18" charset="0"/>
                </a:rPr>
                <a:t>Chapters</a:t>
              </a:r>
            </a:p>
          </p:txBody>
        </p:sp>
        <p:sp>
          <p:nvSpPr>
            <p:cNvPr id="14357" name="Rectangle 63"/>
            <p:cNvSpPr>
              <a:spLocks noChangeArrowheads="1"/>
            </p:cNvSpPr>
            <p:nvPr/>
          </p:nvSpPr>
          <p:spPr bwMode="auto">
            <a:xfrm>
              <a:off x="5688693" y="5925231"/>
              <a:ext cx="1176338" cy="5699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58" name="Rectangle 64"/>
            <p:cNvSpPr>
              <a:spLocks noChangeArrowheads="1"/>
            </p:cNvSpPr>
            <p:nvPr/>
          </p:nvSpPr>
          <p:spPr bwMode="auto">
            <a:xfrm>
              <a:off x="5577568" y="5796643"/>
              <a:ext cx="1176338" cy="56991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400" b="1">
                  <a:latin typeface="Times New Roman" pitchFamily="18" charset="0"/>
                </a:rPr>
                <a:t>Student Chapters</a:t>
              </a:r>
            </a:p>
          </p:txBody>
        </p:sp>
        <p:sp>
          <p:nvSpPr>
            <p:cNvPr id="14359" name="Line 66"/>
            <p:cNvSpPr>
              <a:spLocks noChangeShapeType="1"/>
            </p:cNvSpPr>
            <p:nvPr/>
          </p:nvSpPr>
          <p:spPr bwMode="auto">
            <a:xfrm>
              <a:off x="5388881" y="5484586"/>
              <a:ext cx="765175" cy="30661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0" name="Rectangle 63"/>
            <p:cNvSpPr>
              <a:spLocks noChangeArrowheads="1"/>
            </p:cNvSpPr>
            <p:nvPr/>
          </p:nvSpPr>
          <p:spPr bwMode="auto">
            <a:xfrm>
              <a:off x="2822122" y="5925231"/>
              <a:ext cx="1176338" cy="5699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1" name="Rectangle 64"/>
            <p:cNvSpPr>
              <a:spLocks noChangeArrowheads="1"/>
            </p:cNvSpPr>
            <p:nvPr/>
          </p:nvSpPr>
          <p:spPr bwMode="auto">
            <a:xfrm>
              <a:off x="2710997" y="5796643"/>
              <a:ext cx="1176338" cy="56991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1400" b="1">
                  <a:latin typeface="Times New Roman" pitchFamily="18" charset="0"/>
                </a:rPr>
                <a:t>WIE Student AG</a:t>
              </a:r>
            </a:p>
          </p:txBody>
        </p:sp>
        <p:sp>
          <p:nvSpPr>
            <p:cNvPr id="14362" name="Line 66"/>
            <p:cNvSpPr>
              <a:spLocks noChangeShapeType="1"/>
            </p:cNvSpPr>
            <p:nvPr/>
          </p:nvSpPr>
          <p:spPr bwMode="auto">
            <a:xfrm flipH="1">
              <a:off x="3301999" y="5442857"/>
              <a:ext cx="921658" cy="34108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3" name="Rectangle 82"/>
            <p:cNvSpPr>
              <a:spLocks noChangeArrowheads="1"/>
            </p:cNvSpPr>
            <p:nvPr/>
          </p:nvSpPr>
          <p:spPr bwMode="auto">
            <a:xfrm>
              <a:off x="7710488" y="3518354"/>
              <a:ext cx="1049337" cy="77787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4" name="Rectangle 83"/>
            <p:cNvSpPr>
              <a:spLocks noChangeArrowheads="1"/>
            </p:cNvSpPr>
            <p:nvPr/>
          </p:nvSpPr>
          <p:spPr bwMode="auto">
            <a:xfrm>
              <a:off x="7605713" y="3419929"/>
              <a:ext cx="1050925" cy="779463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65" name="Rectangle 84"/>
            <p:cNvSpPr>
              <a:spLocks noChangeArrowheads="1"/>
            </p:cNvSpPr>
            <p:nvPr/>
          </p:nvSpPr>
          <p:spPr bwMode="auto">
            <a:xfrm>
              <a:off x="7650843" y="3738110"/>
              <a:ext cx="92333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000000"/>
                  </a:solidFill>
                  <a:latin typeface="Lucida Sans" pitchFamily="34" charset="0"/>
                </a:rPr>
                <a:t>Conferences</a:t>
              </a:r>
              <a:endParaRPr lang="en-US" sz="1200">
                <a:latin typeface="Lucida Sans" pitchFamily="34" charset="0"/>
              </a:endParaRPr>
            </a:p>
          </p:txBody>
        </p:sp>
        <p:sp>
          <p:nvSpPr>
            <p:cNvPr id="14366" name="Line 6"/>
            <p:cNvSpPr>
              <a:spLocks noChangeShapeType="1"/>
            </p:cNvSpPr>
            <p:nvPr/>
          </p:nvSpPr>
          <p:spPr bwMode="auto">
            <a:xfrm flipH="1" flipV="1">
              <a:off x="7300682" y="3149600"/>
              <a:ext cx="841831" cy="275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341" name="Rectangle 26"/>
          <p:cNvSpPr>
            <a:spLocks noChangeArrowheads="1"/>
          </p:cNvSpPr>
          <p:nvPr/>
        </p:nvSpPr>
        <p:spPr bwMode="auto">
          <a:xfrm>
            <a:off x="1651000" y="2408238"/>
            <a:ext cx="1050925" cy="777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2" name="Rectangle 27"/>
          <p:cNvSpPr>
            <a:spLocks noChangeArrowheads="1"/>
          </p:cNvSpPr>
          <p:nvPr/>
        </p:nvSpPr>
        <p:spPr bwMode="auto">
          <a:xfrm>
            <a:off x="1547813" y="2309813"/>
            <a:ext cx="1049337" cy="779462"/>
          </a:xfrm>
          <a:prstGeom prst="rect">
            <a:avLst/>
          </a:prstGeom>
          <a:solidFill>
            <a:srgbClr val="FF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1670050" y="2508250"/>
            <a:ext cx="795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Lucida Sans" pitchFamily="34" charset="0"/>
              </a:rPr>
              <a:t>Industry</a:t>
            </a:r>
          </a:p>
          <a:p>
            <a:pPr algn="ctr" eaLnBrk="1" hangingPunct="1"/>
            <a:r>
              <a:rPr lang="en-US" sz="1400">
                <a:solidFill>
                  <a:srgbClr val="000000"/>
                </a:solidFill>
                <a:latin typeface="Lucida Sans" pitchFamily="34" charset="0"/>
              </a:rPr>
              <a:t>Relations</a:t>
            </a:r>
            <a:endParaRPr lang="en-US" sz="1400">
              <a:latin typeface="Lucida Sans" pitchFamily="34" charset="0"/>
            </a:endParaRPr>
          </a:p>
        </p:txBody>
      </p:sp>
      <p:sp>
        <p:nvSpPr>
          <p:cNvPr id="14344" name="Freeform 48"/>
          <p:cNvSpPr>
            <a:spLocks/>
          </p:cNvSpPr>
          <p:nvPr/>
        </p:nvSpPr>
        <p:spPr bwMode="auto">
          <a:xfrm>
            <a:off x="2085975" y="1795463"/>
            <a:ext cx="2660650" cy="485775"/>
          </a:xfrm>
          <a:custGeom>
            <a:avLst/>
            <a:gdLst>
              <a:gd name="T0" fmla="*/ 2147483647 w 748"/>
              <a:gd name="T1" fmla="*/ 0 h 311"/>
              <a:gd name="T2" fmla="*/ 2147483647 w 748"/>
              <a:gd name="T3" fmla="*/ 2147483647 h 311"/>
              <a:gd name="T4" fmla="*/ 0 w 748"/>
              <a:gd name="T5" fmla="*/ 2147483647 h 311"/>
              <a:gd name="T6" fmla="*/ 0 w 748"/>
              <a:gd name="T7" fmla="*/ 2147483647 h 311"/>
              <a:gd name="T8" fmla="*/ 0 60000 65536"/>
              <a:gd name="T9" fmla="*/ 0 60000 65536"/>
              <a:gd name="T10" fmla="*/ 0 60000 65536"/>
              <a:gd name="T11" fmla="*/ 0 60000 65536"/>
              <a:gd name="T12" fmla="*/ 0 w 748"/>
              <a:gd name="T13" fmla="*/ 0 h 311"/>
              <a:gd name="T14" fmla="*/ 748 w 748"/>
              <a:gd name="T15" fmla="*/ 311 h 3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" h="311">
                <a:moveTo>
                  <a:pt x="748" y="0"/>
                </a:moveTo>
                <a:lnTo>
                  <a:pt x="748" y="187"/>
                </a:lnTo>
                <a:lnTo>
                  <a:pt x="0" y="187"/>
                </a:lnTo>
                <a:lnTo>
                  <a:pt x="0" y="31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36588"/>
          </a:xfrm>
        </p:spPr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IEEE Societies &amp; Councils</a:t>
            </a:r>
            <a:endParaRPr lang="en-US" smtClean="0"/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50825" y="1622425"/>
            <a:ext cx="3960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Aerospace &amp; Electronic Systems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Antennas &amp; Propagation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Broadcast Technology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Circuits &amp; Systems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Communications </a:t>
            </a:r>
          </a:p>
          <a:p>
            <a:pPr marL="273050" indent="-273050" defTabSz="754063"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Components, Packaging &amp; Manufacturing Technology 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Computational Intelligence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Computer 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Consumer Electronics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Control Systems 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087"/>
              </a:buClr>
              <a:buSzPct val="95000"/>
              <a:buFont typeface="Wingdings 2" pitchFamily="18" charset="2"/>
              <a:buChar char=""/>
            </a:pPr>
            <a:endParaRPr lang="ko-KR" altLang="en-US" sz="2400" dirty="0"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4284663" y="1622425"/>
            <a:ext cx="4859337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Dielectrics &amp; Electrical Insulation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Education 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Electromagnetic Compatibility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Electron Devices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Engineering in Medicine &amp; Biology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 err="1">
                <a:latin typeface="Arial Narrow" pitchFamily="34" charset="0"/>
                <a:ea typeface="Gulim" pitchFamily="34" charset="-127"/>
              </a:rPr>
              <a:t>Geoscience</a:t>
            </a: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 &amp; Remote Sensing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Industrial Electronics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Industry Applications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Information Theory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Instrumentation &amp; Measurement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Intelligent Transportation Systems</a:t>
            </a: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400" dirty="0">
                <a:latin typeface="Arial Narrow" pitchFamily="34" charset="0"/>
                <a:ea typeface="Gulim" pitchFamily="34" charset="-127"/>
              </a:rPr>
              <a:t>Lasers &amp; Electro-Optics</a:t>
            </a:r>
            <a:endParaRPr lang="ko-KR" altLang="en-US" sz="2400" dirty="0">
              <a:latin typeface="Arial Narrow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250825" y="1509359"/>
            <a:ext cx="39608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Magnetics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Microwave Theory &amp; Techniques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Nuclear &amp; Plasma Sciences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Oceanic Engineering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Power Electronics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Power Engineering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Product Safety Engineering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Professional Communication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Reliability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Robotics &amp; Automation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</a:pPr>
            <a:r>
              <a:rPr lang="en-US" altLang="ko-KR" sz="2000" dirty="0">
                <a:latin typeface="Arial Narrow" pitchFamily="34" charset="0"/>
                <a:ea typeface="Gulim" pitchFamily="34" charset="-127"/>
              </a:rPr>
              <a:t>Signal Processing</a:t>
            </a:r>
            <a:endParaRPr lang="ko-KR" altLang="en-US" sz="2000" dirty="0">
              <a:latin typeface="Arial Narrow" pitchFamily="34" charset="0"/>
              <a:ea typeface="Gulim" pitchFamily="34" charset="-127"/>
            </a:endParaRP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Arial" pitchFamily="34" charset="0"/>
              <a:buChar char="•"/>
            </a:pPr>
            <a:endParaRPr lang="ko-KR" altLang="en-US" sz="2000" dirty="0"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4663" y="1509359"/>
            <a:ext cx="4859337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Social Implications of Tech.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Solid-State Circuits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Systems, Man, &amp; Cybernetics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Technology Management 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 err="1">
                <a:latin typeface="Arial Narrow" pitchFamily="34" charset="0"/>
                <a:ea typeface="굴림" charset="-127"/>
              </a:rPr>
              <a:t>Ultrasonics</a:t>
            </a:r>
            <a:r>
              <a:rPr lang="en-US" altLang="ko-KR" sz="2000" dirty="0">
                <a:latin typeface="Arial Narrow" pitchFamily="34" charset="0"/>
                <a:ea typeface="굴림" charset="-127"/>
              </a:rPr>
              <a:t>, Ferroelectrics &amp; Frequency Control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Vehicular Technology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Monotype Sorts" pitchFamily="2" charset="2"/>
              <a:buNone/>
              <a:defRPr/>
            </a:pPr>
            <a:endParaRPr lang="en-US" altLang="ko-KR" dirty="0">
              <a:latin typeface="+mn-lt"/>
              <a:ea typeface="굴림" charset="-127"/>
            </a:endParaRP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Monotype Sorts" pitchFamily="2" charset="2"/>
              <a:buNone/>
              <a:defRPr/>
            </a:pPr>
            <a:r>
              <a:rPr lang="en-US" altLang="ko-KR" sz="2400" u="sng" dirty="0">
                <a:latin typeface="+mn-lt"/>
                <a:ea typeface="굴림" charset="-127"/>
              </a:rPr>
              <a:t>6 Technical Councils</a:t>
            </a:r>
          </a:p>
          <a:p>
            <a:pPr marL="273050" indent="-273050" defTabSz="754063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Monotype Sorts" pitchFamily="2" charset="2"/>
              <a:buNone/>
              <a:defRPr/>
            </a:pPr>
            <a:endParaRPr lang="en-US" altLang="ko-KR" sz="1000" dirty="0">
              <a:latin typeface="+mn-lt"/>
              <a:ea typeface="굴림" charset="-127"/>
            </a:endParaRPr>
          </a:p>
          <a:p>
            <a:pPr marL="273050" indent="-273050" defTabSz="754063">
              <a:lnSpc>
                <a:spcPct val="7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Biometrics</a:t>
            </a:r>
          </a:p>
          <a:p>
            <a:pPr marL="273050" indent="-273050" defTabSz="754063">
              <a:lnSpc>
                <a:spcPct val="7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Electronic Design Automation</a:t>
            </a:r>
          </a:p>
          <a:p>
            <a:pPr marL="273050" indent="-273050" defTabSz="754063">
              <a:lnSpc>
                <a:spcPct val="7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Nanotechnology </a:t>
            </a:r>
          </a:p>
          <a:p>
            <a:pPr marL="273050" indent="-273050" defTabSz="754063">
              <a:lnSpc>
                <a:spcPct val="7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Sensors</a:t>
            </a:r>
          </a:p>
          <a:p>
            <a:pPr marL="273050" indent="-273050" defTabSz="754063">
              <a:lnSpc>
                <a:spcPct val="7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Super Conductivity</a:t>
            </a:r>
          </a:p>
          <a:p>
            <a:pPr marL="273050" indent="-273050" defTabSz="754063">
              <a:lnSpc>
                <a:spcPct val="70000"/>
              </a:lnSpc>
              <a:spcBef>
                <a:spcPct val="20000"/>
              </a:spcBef>
              <a:buClr>
                <a:srgbClr val="005582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altLang="ko-KR" sz="2000" dirty="0">
                <a:latin typeface="Arial Narrow" pitchFamily="34" charset="0"/>
                <a:ea typeface="굴림" charset="-127"/>
              </a:rPr>
              <a:t>Systems</a:t>
            </a:r>
          </a:p>
          <a:p>
            <a:pPr marL="273050" indent="-273050" defTabSz="754063">
              <a:lnSpc>
                <a:spcPct val="7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ko-KR" sz="2000" dirty="0">
              <a:latin typeface="Arial Narrow" pitchFamily="34" charset="0"/>
              <a:ea typeface="굴림" charset="-127"/>
            </a:endParaRP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ko-KR" sz="2000" dirty="0">
              <a:latin typeface="Arial Narrow" pitchFamily="34" charset="0"/>
              <a:ea typeface="굴림" charset="-127"/>
            </a:endParaRPr>
          </a:p>
          <a:p>
            <a:pPr marL="273050" indent="-273050" defTabSz="754063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ko-KR" altLang="en-US" sz="2000" dirty="0">
              <a:latin typeface="Arial Narrow" pitchFamily="34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6375" y="341313"/>
            <a:ext cx="7772400" cy="609600"/>
          </a:xfrm>
        </p:spPr>
        <p:txBody>
          <a:bodyPr/>
          <a:lstStyle/>
          <a:p>
            <a:r>
              <a:rPr lang="en-GB" smtClean="0"/>
              <a:t>IEEE Region 8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656272"/>
            <a:ext cx="8610600" cy="4965940"/>
          </a:xfrm>
        </p:spPr>
        <p:txBody>
          <a:bodyPr>
            <a:noAutofit/>
          </a:bodyPr>
          <a:lstStyle/>
          <a:p>
            <a:r>
              <a:rPr lang="en-GB" sz="2000" dirty="0" smtClean="0"/>
              <a:t>+70,000 members (including +22,000 students)</a:t>
            </a:r>
          </a:p>
          <a:p>
            <a:r>
              <a:rPr lang="en-GB" sz="2000" dirty="0" smtClean="0"/>
              <a:t>56 Sections</a:t>
            </a:r>
          </a:p>
          <a:p>
            <a:r>
              <a:rPr lang="en-GB" sz="2000" dirty="0" smtClean="0"/>
              <a:t>6 Subsections</a:t>
            </a:r>
          </a:p>
          <a:p>
            <a:r>
              <a:rPr lang="en-GB" sz="2000" dirty="0" smtClean="0"/>
              <a:t>495 Society Chapters</a:t>
            </a:r>
          </a:p>
          <a:p>
            <a:r>
              <a:rPr lang="en-GB" sz="2000" dirty="0" smtClean="0"/>
              <a:t>57 Affinity Groups</a:t>
            </a:r>
          </a:p>
          <a:p>
            <a:r>
              <a:rPr lang="en-GB" sz="2000" dirty="0" smtClean="0"/>
              <a:t>342 Student Branches</a:t>
            </a:r>
          </a:p>
          <a:p>
            <a:r>
              <a:rPr lang="en-GB" sz="2000" dirty="0" smtClean="0"/>
              <a:t>69 Student Branch Chapters </a:t>
            </a:r>
          </a:p>
          <a:p>
            <a:r>
              <a:rPr lang="en-GB" sz="2000" dirty="0" smtClean="0"/>
              <a:t>40 Student Branch Affinity Groups</a:t>
            </a:r>
          </a:p>
          <a:p>
            <a:pPr algn="ctr">
              <a:buFontTx/>
              <a:buNone/>
            </a:pPr>
            <a:r>
              <a:rPr lang="en-GB" sz="2000" dirty="0" smtClean="0">
                <a:hlinkClick r:id="rId3"/>
              </a:rPr>
              <a:t>http://www.ieeer8.org</a:t>
            </a:r>
            <a:r>
              <a:rPr lang="en-GB" sz="2000" dirty="0" smtClean="0"/>
              <a:t>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219200" y="6172200"/>
            <a:ext cx="3124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503AAE5-AB8E-4B38-9C23-6A418E264D73}" type="slidenum">
              <a:rPr lang="en-US" smtClean="0">
                <a:ea typeface="MS PGothic" pitchFamily="34" charset="-128"/>
              </a:rPr>
              <a:pPr/>
              <a:t>23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17413" name="Picture 2" descr="_ieee_region_map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4256088" y="2184400"/>
            <a:ext cx="488791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 descr="J:\r8logo_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9488" y="0"/>
            <a:ext cx="435451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0663" y="420688"/>
            <a:ext cx="7772400" cy="638175"/>
          </a:xfrm>
        </p:spPr>
        <p:txBody>
          <a:bodyPr/>
          <a:lstStyle/>
          <a:p>
            <a:r>
              <a:rPr lang="fr-FR" dirty="0" smtClean="0"/>
              <a:t>www.ieee.tn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752" y="1488028"/>
            <a:ext cx="7772400" cy="5140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Approved</a:t>
            </a:r>
            <a:r>
              <a:rPr lang="fr-FR" sz="2800" dirty="0" smtClean="0"/>
              <a:t> by IEEE o</a:t>
            </a:r>
            <a:r>
              <a:rPr lang="en-US" sz="2800" dirty="0" smtClean="0"/>
              <a:t>n June 21, 2008</a:t>
            </a:r>
          </a:p>
          <a:p>
            <a:pPr>
              <a:defRPr/>
            </a:pPr>
            <a:r>
              <a:rPr lang="en-US" sz="2800" dirty="0" smtClean="0"/>
              <a:t>823 members </a:t>
            </a:r>
            <a:r>
              <a:rPr lang="en-US" sz="2000" dirty="0" smtClean="0"/>
              <a:t>(stats. on September 2015)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341 Students </a:t>
            </a:r>
          </a:p>
          <a:p>
            <a:pPr lvl="1">
              <a:defRPr/>
            </a:pPr>
            <a:r>
              <a:rPr lang="en-US" sz="2400" dirty="0" smtClean="0"/>
              <a:t>154 Graduate students </a:t>
            </a:r>
          </a:p>
          <a:p>
            <a:pPr lvl="1">
              <a:defRPr/>
            </a:pPr>
            <a:r>
              <a:rPr lang="en-US" sz="2400" dirty="0" smtClean="0"/>
              <a:t>259 Members </a:t>
            </a:r>
          </a:p>
          <a:p>
            <a:pPr lvl="1">
              <a:defRPr/>
            </a:pPr>
            <a:r>
              <a:rPr lang="en-US" sz="2400" dirty="0" smtClean="0"/>
              <a:t>34 Associate members </a:t>
            </a:r>
          </a:p>
          <a:p>
            <a:pPr lvl="1">
              <a:defRPr/>
            </a:pPr>
            <a:r>
              <a:rPr lang="en-US" sz="2400" dirty="0" smtClean="0"/>
              <a:t>3 Affiliate members</a:t>
            </a:r>
          </a:p>
          <a:p>
            <a:pPr lvl="1">
              <a:defRPr/>
            </a:pPr>
            <a:r>
              <a:rPr lang="en-US" sz="2400" dirty="0" smtClean="0"/>
              <a:t>32 Senior members </a:t>
            </a:r>
          </a:p>
          <a:p>
            <a:pPr lvl="1">
              <a:defRPr/>
            </a:pPr>
            <a:r>
              <a:rPr lang="en-US" sz="2400" dirty="0" smtClean="0"/>
              <a:t>0 Fellow members </a:t>
            </a:r>
          </a:p>
          <a:p>
            <a:pPr lvl="1">
              <a:defRPr/>
            </a:pPr>
            <a:r>
              <a:rPr lang="en-US" sz="2400" dirty="0" smtClean="0"/>
              <a:t>0 Life Member </a:t>
            </a:r>
            <a:endParaRPr lang="fr-FR" sz="2400" dirty="0" smtClean="0"/>
          </a:p>
          <a:p>
            <a:pPr lvl="1">
              <a:buFontTx/>
              <a:buNone/>
              <a:defRPr/>
            </a:pPr>
            <a:endParaRPr lang="en-US" altLang="ko-KR" sz="3600" dirty="0" smtClean="0">
              <a:latin typeface="Arial Narrow" pitchFamily="34" charset="0"/>
              <a:ea typeface="굴림" charset="-127"/>
            </a:endParaRPr>
          </a:p>
          <a:p>
            <a:pPr lvl="1">
              <a:defRPr/>
            </a:pPr>
            <a:endParaRPr lang="fr-FR" sz="2400" dirty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209C50-A804-40A7-A560-64A6C510EAA9}" type="slidenum">
              <a:rPr lang="en-US" smtClean="0">
                <a:ea typeface="MS PGothic" pitchFamily="34" charset="-128"/>
              </a:rPr>
              <a:pPr/>
              <a:t>24</a:t>
            </a:fld>
            <a:endParaRPr lang="en-US" smtClean="0">
              <a:ea typeface="MS PGothic" pitchFamily="34" charset="-128"/>
            </a:endParaRPr>
          </a:p>
        </p:txBody>
      </p:sp>
      <p:pic>
        <p:nvPicPr>
          <p:cNvPr id="18437" name="Picture 1" descr="G:\ieee_tunisia.jpg"/>
          <p:cNvPicPr>
            <a:picLocks noChangeAspect="1" noChangeArrowheads="1"/>
          </p:cNvPicPr>
          <p:nvPr/>
        </p:nvPicPr>
        <p:blipFill>
          <a:blip r:embed="rId3"/>
          <a:srcRect l="25832"/>
          <a:stretch>
            <a:fillRect/>
          </a:stretch>
        </p:blipFill>
        <p:spPr bwMode="auto">
          <a:xfrm>
            <a:off x="6797615" y="420688"/>
            <a:ext cx="208286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mage1.png" descr="image1.png"/>
          <p:cNvPicPr>
            <a:picLocks noChangeAspect="1"/>
          </p:cNvPicPr>
          <p:nvPr/>
        </p:nvPicPr>
        <p:blipFill>
          <a:blip r:embed="rId4"/>
          <a:srcRect l="16273" t="9142" r="41698"/>
          <a:stretch>
            <a:fillRect/>
          </a:stretch>
        </p:blipFill>
        <p:spPr bwMode="auto">
          <a:xfrm>
            <a:off x="5520471" y="2776537"/>
            <a:ext cx="25542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image1.png" descr="image1.png"/>
          <p:cNvPicPr>
            <a:picLocks noChangeAspect="1"/>
          </p:cNvPicPr>
          <p:nvPr/>
        </p:nvPicPr>
        <p:blipFill>
          <a:blip r:embed="rId4"/>
          <a:srcRect l="72311" t="38289" r="967" b="35686"/>
          <a:stretch>
            <a:fillRect/>
          </a:stretch>
        </p:blipFill>
        <p:spPr bwMode="auto">
          <a:xfrm>
            <a:off x="5272821" y="5330825"/>
            <a:ext cx="28654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36588"/>
          </a:xfrm>
        </p:spPr>
        <p:txBody>
          <a:bodyPr/>
          <a:lstStyle/>
          <a:p>
            <a:r>
              <a:rPr lang="fr-FR" smtClean="0"/>
              <a:t>IEEE Sub-units in Tunisia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74293"/>
            <a:ext cx="7772400" cy="49672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000" dirty="0" smtClean="0">
                <a:ea typeface="ＭＳ Ｐゴシック" pitchFamily="34" charset="-128"/>
              </a:rPr>
              <a:t>19 </a:t>
            </a:r>
            <a:r>
              <a:rPr lang="fr-FR" sz="2000" dirty="0" err="1" smtClean="0">
                <a:ea typeface="ＭＳ Ｐゴシック" pitchFamily="34" charset="-128"/>
              </a:rPr>
              <a:t>Technical</a:t>
            </a:r>
            <a:r>
              <a:rPr lang="fr-FR" sz="2000" dirty="0" smtClean="0">
                <a:ea typeface="ＭＳ Ｐゴシック" pitchFamily="34" charset="-128"/>
              </a:rPr>
              <a:t> </a:t>
            </a:r>
            <a:r>
              <a:rPr lang="fr-FR" sz="2000" dirty="0" err="1" smtClean="0">
                <a:ea typeface="ＭＳ Ｐゴシック" pitchFamily="34" charset="-128"/>
              </a:rPr>
              <a:t>chapters</a:t>
            </a:r>
            <a:endParaRPr lang="fr-FR" sz="2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fr-FR" sz="2000" dirty="0" smtClean="0">
                <a:ea typeface="ＭＳ Ｐゴシック" pitchFamily="34" charset="-128"/>
              </a:rPr>
              <a:t>2 </a:t>
            </a:r>
            <a:r>
              <a:rPr lang="fr-FR" sz="2000" dirty="0" err="1" smtClean="0">
                <a:ea typeface="ＭＳ Ｐゴシック" pitchFamily="34" charset="-128"/>
              </a:rPr>
              <a:t>Affinity</a:t>
            </a:r>
            <a:r>
              <a:rPr lang="fr-FR" sz="2000" dirty="0" smtClean="0">
                <a:ea typeface="ＭＳ Ｐゴシック" pitchFamily="34" charset="-128"/>
              </a:rPr>
              <a:t> groups</a:t>
            </a:r>
          </a:p>
          <a:p>
            <a:pPr lvl="1">
              <a:defRPr/>
            </a:pPr>
            <a:r>
              <a:rPr lang="fr-FR" sz="1800" dirty="0" smtClean="0">
                <a:ea typeface="ＭＳ Ｐゴシック" pitchFamily="34" charset="-128"/>
              </a:rPr>
              <a:t>Young </a:t>
            </a:r>
            <a:r>
              <a:rPr lang="fr-FR" sz="1800" dirty="0" err="1" smtClean="0">
                <a:ea typeface="ＭＳ Ｐゴシック" pitchFamily="34" charset="-128"/>
              </a:rPr>
              <a:t>Professionals</a:t>
            </a:r>
            <a:r>
              <a:rPr lang="fr-FR" sz="1800" dirty="0" smtClean="0">
                <a:ea typeface="ＭＳ Ｐゴシック" pitchFamily="34" charset="-128"/>
              </a:rPr>
              <a:t> (YP)</a:t>
            </a:r>
          </a:p>
          <a:p>
            <a:pPr lvl="1">
              <a:defRPr/>
            </a:pPr>
            <a:r>
              <a:rPr lang="fr-FR" sz="1800" dirty="0" err="1" smtClean="0">
                <a:ea typeface="ＭＳ Ｐゴシック" pitchFamily="34" charset="-128"/>
              </a:rPr>
              <a:t>Women</a:t>
            </a:r>
            <a:r>
              <a:rPr lang="fr-FR" sz="1800" dirty="0" smtClean="0">
                <a:ea typeface="ＭＳ Ｐゴシック" pitchFamily="34" charset="-128"/>
              </a:rPr>
              <a:t> In Engineering (WIE)</a:t>
            </a:r>
          </a:p>
          <a:p>
            <a:pPr>
              <a:defRPr/>
            </a:pPr>
            <a:r>
              <a:rPr lang="fr-FR" sz="2000" dirty="0" smtClean="0">
                <a:ea typeface="ＭＳ Ｐゴシック" pitchFamily="34" charset="-128"/>
              </a:rPr>
              <a:t>16 </a:t>
            </a:r>
            <a:r>
              <a:rPr lang="fr-FR" sz="2000" dirty="0" err="1" smtClean="0">
                <a:ea typeface="ＭＳ Ｐゴシック" pitchFamily="34" charset="-128"/>
              </a:rPr>
              <a:t>Student</a:t>
            </a:r>
            <a:r>
              <a:rPr lang="fr-FR" sz="2000" dirty="0" smtClean="0">
                <a:ea typeface="ＭＳ Ｐゴシック" pitchFamily="34" charset="-128"/>
              </a:rPr>
              <a:t> branches</a:t>
            </a:r>
          </a:p>
          <a:p>
            <a:pPr lvl="1">
              <a:defRPr/>
            </a:pPr>
            <a:r>
              <a:rPr lang="fr-FR" dirty="0" smtClean="0">
                <a:ea typeface="ＭＳ Ｐゴシック" pitchFamily="34" charset="-128"/>
              </a:rPr>
              <a:t>ENIT, ENIS, ENSI, </a:t>
            </a:r>
            <a:r>
              <a:rPr lang="fr-FR" dirty="0" err="1" smtClean="0">
                <a:ea typeface="ＭＳ Ｐゴシック" pitchFamily="34" charset="-128"/>
              </a:rPr>
              <a:t>SupCom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fr-FR" dirty="0" err="1" smtClean="0">
                <a:ea typeface="ＭＳ Ｐゴシック" pitchFamily="34" charset="-128"/>
              </a:rPr>
              <a:t>ENISo</a:t>
            </a:r>
            <a:r>
              <a:rPr lang="fr-FR" dirty="0" smtClean="0">
                <a:ea typeface="ＭＳ Ｐゴシック" pitchFamily="34" charset="-128"/>
              </a:rPr>
              <a:t>, </a:t>
            </a:r>
            <a:r>
              <a:rPr lang="fr-FR" dirty="0" err="1" smtClean="0">
                <a:ea typeface="ＭＳ Ｐゴシック" pitchFamily="34" charset="-128"/>
              </a:rPr>
              <a:t>ENICar</a:t>
            </a:r>
            <a:r>
              <a:rPr lang="fr-FR" dirty="0" smtClean="0">
                <a:ea typeface="ＭＳ Ｐゴシック" pitchFamily="34" charset="-128"/>
              </a:rPr>
              <a:t>, INSAT, ENIG, FST, ENIB, ENSIT, ENIM, ISECS, ULT, </a:t>
            </a:r>
            <a:r>
              <a:rPr lang="fr-FR" dirty="0" err="1" smtClean="0">
                <a:ea typeface="ＭＳ Ｐゴシック" pitchFamily="34" charset="-128"/>
              </a:rPr>
              <a:t>ISSATSo</a:t>
            </a:r>
            <a:r>
              <a:rPr lang="fr-FR" dirty="0" smtClean="0">
                <a:ea typeface="ＭＳ Ｐゴシック" pitchFamily="34" charset="-128"/>
              </a:rPr>
              <a:t>, ENSTAB</a:t>
            </a:r>
          </a:p>
          <a:p>
            <a:pPr>
              <a:defRPr/>
            </a:pPr>
            <a:r>
              <a:rPr lang="fr-FR" sz="2000" dirty="0" smtClean="0">
                <a:ea typeface="ＭＳ Ｐゴシック" pitchFamily="34" charset="-128"/>
              </a:rPr>
              <a:t>23 </a:t>
            </a:r>
            <a:r>
              <a:rPr lang="fr-FR" sz="2000" dirty="0" err="1" smtClean="0">
                <a:ea typeface="ＭＳ Ｐゴシック" pitchFamily="34" charset="-128"/>
              </a:rPr>
              <a:t>technical</a:t>
            </a:r>
            <a:r>
              <a:rPr lang="fr-FR" sz="2000" dirty="0" smtClean="0">
                <a:ea typeface="ＭＳ Ｐゴシック" pitchFamily="34" charset="-128"/>
              </a:rPr>
              <a:t> </a:t>
            </a:r>
            <a:r>
              <a:rPr lang="fr-FR" sz="2000" dirty="0" err="1" smtClean="0">
                <a:ea typeface="ＭＳ Ｐゴシック" pitchFamily="34" charset="-128"/>
              </a:rPr>
              <a:t>student</a:t>
            </a:r>
            <a:r>
              <a:rPr lang="fr-FR" sz="2000" dirty="0" smtClean="0">
                <a:ea typeface="ＭＳ Ｐゴシック" pitchFamily="34" charset="-128"/>
              </a:rPr>
              <a:t> </a:t>
            </a:r>
            <a:r>
              <a:rPr lang="fr-FR" sz="2000" dirty="0" err="1" smtClean="0">
                <a:ea typeface="ＭＳ Ｐゴシック" pitchFamily="34" charset="-128"/>
              </a:rPr>
              <a:t>chapters</a:t>
            </a:r>
            <a:endParaRPr lang="fr-FR" sz="20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fr-FR" sz="2000" dirty="0" smtClean="0">
                <a:ea typeface="ＭＳ Ｐゴシック" pitchFamily="34" charset="-128"/>
              </a:rPr>
              <a:t>3 WIE </a:t>
            </a:r>
            <a:r>
              <a:rPr lang="fr-FR" sz="2000" dirty="0" err="1" smtClean="0">
                <a:ea typeface="ＭＳ Ｐゴシック" pitchFamily="34" charset="-128"/>
              </a:rPr>
              <a:t>student</a:t>
            </a:r>
            <a:r>
              <a:rPr lang="fr-FR" sz="2000" dirty="0" smtClean="0">
                <a:ea typeface="ＭＳ Ｐゴシック" pitchFamily="34" charset="-128"/>
              </a:rPr>
              <a:t> </a:t>
            </a:r>
            <a:r>
              <a:rPr lang="fr-FR" sz="2000" dirty="0" err="1" smtClean="0">
                <a:ea typeface="ＭＳ Ｐゴシック" pitchFamily="34" charset="-128"/>
              </a:rPr>
              <a:t>affinity</a:t>
            </a:r>
            <a:r>
              <a:rPr lang="fr-FR" sz="2000" dirty="0" smtClean="0">
                <a:ea typeface="ＭＳ Ｐゴシック" pitchFamily="34" charset="-128"/>
              </a:rPr>
              <a:t> group</a:t>
            </a:r>
          </a:p>
          <a:p>
            <a:pPr lvl="1">
              <a:defRPr/>
            </a:pPr>
            <a:r>
              <a:rPr lang="fr-FR" dirty="0" smtClean="0">
                <a:ea typeface="ＭＳ Ｐゴシック" pitchFamily="34" charset="-128"/>
              </a:rPr>
              <a:t>ENIS, ENIT, ENIG</a:t>
            </a: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6AFA73-6D95-45F1-B764-E459708D9AE7}" type="slidenum">
              <a:rPr lang="en-US" smtClean="0">
                <a:ea typeface="MS PGothic" pitchFamily="34" charset="-128"/>
              </a:rPr>
              <a:pPr/>
              <a:t>25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605177"/>
            <a:ext cx="7772400" cy="34908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800" dirty="0" err="1" smtClean="0"/>
              <a:t>Who</a:t>
            </a:r>
            <a:r>
              <a:rPr lang="fr-FR" sz="2800" dirty="0" smtClean="0"/>
              <a:t> are the </a:t>
            </a:r>
            <a:r>
              <a:rPr lang="fr-FR" sz="2800" b="1" dirty="0" smtClean="0"/>
              <a:t>TOP 5 </a:t>
            </a:r>
            <a:r>
              <a:rPr lang="fr-FR" sz="2800" dirty="0" smtClean="0"/>
              <a:t>IEEE </a:t>
            </a:r>
            <a:r>
              <a:rPr lang="fr-FR" sz="2800" dirty="0" err="1" smtClean="0"/>
              <a:t>Members</a:t>
            </a:r>
            <a:r>
              <a:rPr lang="fr-FR" sz="2800" dirty="0" smtClean="0"/>
              <a:t> in </a:t>
            </a:r>
            <a:r>
              <a:rPr lang="fr-FR" sz="2800" dirty="0" err="1" smtClean="0"/>
              <a:t>Tunisia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the </a:t>
            </a:r>
            <a:r>
              <a:rPr lang="fr-FR" sz="2800" dirty="0" err="1" smtClean="0"/>
              <a:t>highest</a:t>
            </a:r>
            <a:r>
              <a:rPr lang="fr-FR" sz="2800" dirty="0" smtClean="0"/>
              <a:t> </a:t>
            </a:r>
            <a:r>
              <a:rPr lang="fr-FR" sz="2800" dirty="0" err="1" smtClean="0"/>
              <a:t>number</a:t>
            </a:r>
            <a:r>
              <a:rPr lang="fr-FR" sz="2800" dirty="0" smtClean="0"/>
              <a:t> of IEEE active </a:t>
            </a:r>
            <a:r>
              <a:rPr lang="fr-FR" sz="2800" dirty="0" err="1" smtClean="0"/>
              <a:t>years</a:t>
            </a:r>
            <a:r>
              <a:rPr lang="fr-FR" sz="2800" dirty="0" smtClean="0"/>
              <a:t>?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IEEE Active </a:t>
            </a:r>
            <a:r>
              <a:rPr lang="fr-FR" dirty="0" err="1" smtClean="0"/>
              <a:t>Members</a:t>
            </a:r>
            <a:r>
              <a:rPr lang="fr-FR" dirty="0" smtClean="0"/>
              <a:t> – TOP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94294"/>
            <a:ext cx="7772400" cy="43017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err="1" smtClean="0"/>
              <a:t>Adel</a:t>
            </a:r>
            <a:r>
              <a:rPr lang="fr-FR" dirty="0" smtClean="0"/>
              <a:t> M. </a:t>
            </a:r>
            <a:r>
              <a:rPr lang="fr-FR" dirty="0" err="1" smtClean="0"/>
              <a:t>Alimi</a:t>
            </a:r>
            <a:r>
              <a:rPr lang="fr-FR" dirty="0" smtClean="0"/>
              <a:t> (25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Sami </a:t>
            </a:r>
            <a:r>
              <a:rPr lang="fr-FR" dirty="0" err="1" smtClean="0"/>
              <a:t>Tabbane</a:t>
            </a:r>
            <a:r>
              <a:rPr lang="fr-FR" dirty="0" smtClean="0"/>
              <a:t> (24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Nabil </a:t>
            </a:r>
            <a:r>
              <a:rPr lang="fr-FR" dirty="0" err="1" smtClean="0"/>
              <a:t>Derbel</a:t>
            </a:r>
            <a:r>
              <a:rPr lang="fr-FR" dirty="0" smtClean="0"/>
              <a:t> (23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Amor</a:t>
            </a:r>
            <a:r>
              <a:rPr lang="fr-FR" dirty="0" smtClean="0"/>
              <a:t> </a:t>
            </a:r>
            <a:r>
              <a:rPr lang="fr-FR" dirty="0" err="1" smtClean="0"/>
              <a:t>Dhaoui</a:t>
            </a:r>
            <a:r>
              <a:rPr lang="fr-FR" dirty="0" smtClean="0"/>
              <a:t> (20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Farhat</a:t>
            </a:r>
            <a:r>
              <a:rPr lang="fr-FR" dirty="0" smtClean="0"/>
              <a:t> </a:t>
            </a:r>
            <a:r>
              <a:rPr lang="fr-FR" dirty="0" err="1" smtClean="0"/>
              <a:t>Fnaiech</a:t>
            </a:r>
            <a:r>
              <a:rPr lang="fr-FR" dirty="0" smtClean="0"/>
              <a:t> (19 </a:t>
            </a:r>
            <a:r>
              <a:rPr lang="fr-FR" dirty="0" err="1" smtClean="0"/>
              <a:t>years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Number</a:t>
            </a:r>
            <a:r>
              <a:rPr lang="fr-FR" dirty="0" smtClean="0"/>
              <a:t> of IEEE Active </a:t>
            </a:r>
            <a:r>
              <a:rPr lang="fr-FR" dirty="0" err="1" smtClean="0"/>
              <a:t>Years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Graphique 5"/>
          <p:cNvGraphicFramePr/>
          <p:nvPr/>
        </p:nvGraphicFramePr>
        <p:xfrm>
          <a:off x="803275" y="1719262"/>
          <a:ext cx="7529513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68058"/>
            <a:ext cx="7772400" cy="637309"/>
          </a:xfrm>
        </p:spPr>
        <p:txBody>
          <a:bodyPr/>
          <a:lstStyle/>
          <a:p>
            <a:r>
              <a:rPr lang="fr-FR" dirty="0" smtClean="0"/>
              <a:t>Inactive </a:t>
            </a:r>
            <a:r>
              <a:rPr lang="fr-FR" dirty="0" err="1" smtClean="0"/>
              <a:t>members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past</a:t>
            </a:r>
            <a:r>
              <a:rPr lang="fr-FR" dirty="0" smtClean="0"/>
              <a:t> 5 </a:t>
            </a:r>
            <a:r>
              <a:rPr lang="fr-FR" dirty="0" err="1" smtClean="0"/>
              <a:t>years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Graphique 5"/>
          <p:cNvGraphicFramePr/>
          <p:nvPr/>
        </p:nvGraphicFramePr>
        <p:xfrm>
          <a:off x="865188" y="1719262"/>
          <a:ext cx="7524000" cy="500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44500" y="2260121"/>
            <a:ext cx="2508250" cy="70788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1723 inactive </a:t>
            </a:r>
            <a:r>
              <a:rPr lang="fr-FR" sz="2000" b="1" dirty="0" err="1" smtClean="0">
                <a:solidFill>
                  <a:srgbClr val="FF0000"/>
                </a:solidFill>
              </a:rPr>
              <a:t>Members</a:t>
            </a:r>
            <a:r>
              <a:rPr lang="fr-FR" sz="2000" b="1" dirty="0" smtClean="0">
                <a:solidFill>
                  <a:srgbClr val="FF0000"/>
                </a:solidFill>
              </a:rPr>
              <a:t> 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ExCom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- </a:t>
            </a:r>
            <a:r>
              <a:rPr lang="fr-FR" dirty="0" err="1" smtClean="0"/>
              <a:t>Officers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865188" y="1846053"/>
          <a:ext cx="7292136" cy="4510297"/>
        </p:xfrm>
        <a:graphic>
          <a:graphicData uri="http://schemas.openxmlformats.org/drawingml/2006/table">
            <a:tbl>
              <a:tblPr/>
              <a:tblGrid>
                <a:gridCol w="3646068"/>
                <a:gridCol w="3646068"/>
              </a:tblGrid>
              <a:tr h="2550976"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dirty="0" smtClean="0"/>
                        <a:t>Chair</a:t>
                      </a:r>
                    </a:p>
                    <a:p>
                      <a:pPr algn="ctr" fontAlgn="t"/>
                      <a:endParaRPr lang="fr-FR" sz="1600" b="1" dirty="0" smtClean="0"/>
                    </a:p>
                    <a:p>
                      <a:pPr algn="ctr" fontAlgn="t"/>
                      <a:endParaRPr lang="fr-FR" sz="1600" dirty="0" smtClean="0"/>
                    </a:p>
                    <a:p>
                      <a:pPr algn="ctr" fontAlgn="t"/>
                      <a:endParaRPr lang="fr-FR" sz="1600" dirty="0" smtClean="0"/>
                    </a:p>
                    <a:p>
                      <a:pPr algn="ctr" fontAlgn="t"/>
                      <a:endParaRPr lang="fr-FR" sz="1600" dirty="0" smtClean="0"/>
                    </a:p>
                    <a:p>
                      <a:pPr algn="ctr" fontAlgn="t"/>
                      <a:endParaRPr lang="fr-FR" sz="1600" dirty="0"/>
                    </a:p>
                    <a:p>
                      <a:pPr algn="ctr" fontAlgn="t"/>
                      <a:r>
                        <a:rPr lang="fr-FR" sz="1600" b="1" dirty="0"/>
                        <a:t>Habib M. </a:t>
                      </a:r>
                      <a:r>
                        <a:rPr lang="fr-FR" sz="1600" b="1" dirty="0" err="1" smtClean="0"/>
                        <a:t>Kammoun</a:t>
                      </a:r>
                      <a:endParaRPr lang="fr-FR" sz="1600" dirty="0"/>
                    </a:p>
                  </a:txBody>
                  <a:tcPr marL="26737" marR="26737" marT="26737" marB="26737">
                    <a:lnL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600" b="1" dirty="0"/>
                        <a:t>Vice </a:t>
                      </a:r>
                      <a:r>
                        <a:rPr lang="fr-FR" sz="1600" b="1" dirty="0" smtClean="0"/>
                        <a:t>Chair</a:t>
                      </a:r>
                    </a:p>
                    <a:p>
                      <a:pPr algn="ctr" fontAlgn="t"/>
                      <a:endParaRPr lang="fr-FR" sz="1600" b="1" dirty="0" smtClean="0"/>
                    </a:p>
                    <a:p>
                      <a:pPr algn="ctr" fontAlgn="t"/>
                      <a:endParaRPr lang="fr-FR" sz="1600" b="1" dirty="0" smtClean="0"/>
                    </a:p>
                    <a:p>
                      <a:pPr algn="ctr" fontAlgn="t"/>
                      <a:endParaRPr lang="fr-FR" sz="1600" b="1" dirty="0" smtClean="0"/>
                    </a:p>
                    <a:p>
                      <a:pPr algn="ctr" fontAlgn="t"/>
                      <a:endParaRPr lang="fr-FR" sz="1600" b="1" dirty="0" smtClean="0"/>
                    </a:p>
                    <a:p>
                      <a:pPr algn="ctr" fontAlgn="t"/>
                      <a:endParaRPr lang="fr-FR" sz="1600" dirty="0"/>
                    </a:p>
                    <a:p>
                      <a:pPr algn="ctr" fontAlgn="t"/>
                      <a:r>
                        <a:rPr lang="fr-FR" sz="1600" b="1" dirty="0" err="1"/>
                        <a:t>Azza</a:t>
                      </a:r>
                      <a:r>
                        <a:rPr lang="fr-FR" sz="1600" b="1" dirty="0"/>
                        <a:t> </a:t>
                      </a:r>
                      <a:r>
                        <a:rPr lang="fr-FR" sz="1600" b="1" dirty="0" err="1"/>
                        <a:t>Ouled</a:t>
                      </a:r>
                      <a:r>
                        <a:rPr lang="fr-FR" sz="1600" b="1" dirty="0"/>
                        <a:t> </a:t>
                      </a:r>
                      <a:r>
                        <a:rPr lang="fr-FR" sz="1600" b="1" dirty="0" err="1" smtClean="0"/>
                        <a:t>Zaied</a:t>
                      </a:r>
                      <a:endParaRPr lang="fr-FR" sz="1600" dirty="0"/>
                    </a:p>
                  </a:txBody>
                  <a:tcPr marL="26737" marR="26737" marT="26737" marB="26737">
                    <a:lnL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593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/>
                        <a:t>Secretary</a:t>
                      </a:r>
                    </a:p>
                    <a:p>
                      <a:pPr algn="ctr" fontAlgn="t"/>
                      <a:endParaRPr lang="en-US" sz="1600" b="1" dirty="0" smtClean="0"/>
                    </a:p>
                    <a:p>
                      <a:pPr algn="ctr" fontAlgn="t"/>
                      <a:endParaRPr lang="en-US" sz="1600" b="1" dirty="0" smtClean="0"/>
                    </a:p>
                    <a:p>
                      <a:pPr algn="ctr" fontAlgn="t"/>
                      <a:endParaRPr lang="en-US" sz="1600" b="1" dirty="0" smtClean="0"/>
                    </a:p>
                    <a:p>
                      <a:pPr algn="ctr" fontAlgn="t"/>
                      <a:endParaRPr lang="en-US" sz="1600" b="1" dirty="0" smtClean="0"/>
                    </a:p>
                    <a:p>
                      <a:pPr algn="ctr" fontAlgn="t"/>
                      <a:endParaRPr lang="en-US" sz="1600" dirty="0"/>
                    </a:p>
                    <a:p>
                      <a:pPr algn="ctr" fontAlgn="t"/>
                      <a:r>
                        <a:rPr lang="en-US" sz="1600" b="1" dirty="0" err="1"/>
                        <a:t>Messaoud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 smtClean="0"/>
                        <a:t>Amairi</a:t>
                      </a:r>
                      <a:endParaRPr lang="en-US" sz="1600" dirty="0"/>
                    </a:p>
                  </a:txBody>
                  <a:tcPr marL="26737" marR="26737" marT="26737" marB="26737">
                    <a:lnL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 smtClean="0"/>
                        <a:t>Treasurer</a:t>
                      </a:r>
                    </a:p>
                    <a:p>
                      <a:pPr algn="ctr" fontAlgn="t"/>
                      <a:endParaRPr lang="en-US" sz="1600" b="1" dirty="0" smtClean="0"/>
                    </a:p>
                    <a:p>
                      <a:pPr algn="ctr" fontAlgn="t"/>
                      <a:endParaRPr lang="en-US" sz="1600" b="1" dirty="0" smtClean="0"/>
                    </a:p>
                    <a:p>
                      <a:pPr algn="ctr" fontAlgn="t"/>
                      <a:endParaRPr lang="en-US" sz="1600" b="1" dirty="0" smtClean="0"/>
                    </a:p>
                    <a:p>
                      <a:pPr algn="ctr" fontAlgn="t"/>
                      <a:endParaRPr lang="en-US" sz="1600" b="1" dirty="0" smtClean="0"/>
                    </a:p>
                    <a:p>
                      <a:pPr algn="ctr" fontAlgn="t"/>
                      <a:endParaRPr lang="en-US" sz="1600" dirty="0"/>
                    </a:p>
                    <a:p>
                      <a:pPr algn="ctr" fontAlgn="t"/>
                      <a:r>
                        <a:rPr lang="en-US" sz="1600" b="1" dirty="0" err="1"/>
                        <a:t>Nizar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 smtClean="0"/>
                        <a:t>Rokbani</a:t>
                      </a:r>
                      <a:endParaRPr lang="en-US" sz="1600" dirty="0"/>
                    </a:p>
                  </a:txBody>
                  <a:tcPr marL="26737" marR="26737" marT="26737" marB="26737">
                    <a:lnL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A4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36866" name="Picture 2" descr="hab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791" y="2284324"/>
            <a:ext cx="885825" cy="885825"/>
          </a:xfrm>
          <a:prstGeom prst="rect">
            <a:avLst/>
          </a:prstGeom>
          <a:noFill/>
        </p:spPr>
      </p:pic>
      <p:pic>
        <p:nvPicPr>
          <p:cNvPr id="36867" name="Picture 3" descr="azz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0283" y="2284324"/>
            <a:ext cx="685800" cy="962025"/>
          </a:xfrm>
          <a:prstGeom prst="rect">
            <a:avLst/>
          </a:prstGeom>
          <a:noFill/>
        </p:spPr>
      </p:pic>
      <p:pic>
        <p:nvPicPr>
          <p:cNvPr id="36868" name="Picture 4" descr="Messaoud AMAI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3141" y="4811503"/>
            <a:ext cx="752475" cy="1009650"/>
          </a:xfrm>
          <a:prstGeom prst="rect">
            <a:avLst/>
          </a:prstGeom>
          <a:noFill/>
        </p:spPr>
      </p:pic>
      <p:pic>
        <p:nvPicPr>
          <p:cNvPr id="36869" name="Picture 5" descr="nizar rokba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283" y="4811503"/>
            <a:ext cx="762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Congratulations to: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39018"/>
            <a:ext cx="7772400" cy="445698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INSAT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branch</a:t>
            </a:r>
            <a:r>
              <a:rPr lang="fr-FR" dirty="0" smtClean="0"/>
              <a:t>, </a:t>
            </a:r>
            <a:r>
              <a:rPr lang="fr-FR" dirty="0" err="1" smtClean="0"/>
              <a:t>organizer</a:t>
            </a:r>
            <a:r>
              <a:rPr lang="fr-FR" dirty="0" smtClean="0"/>
              <a:t> of the 2017 </a:t>
            </a:r>
            <a:r>
              <a:rPr lang="fr-FR" dirty="0" err="1" smtClean="0"/>
              <a:t>North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r>
              <a:rPr lang="fr-FR" dirty="0" smtClean="0"/>
              <a:t> and Middle East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congress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SMC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chapter</a:t>
            </a:r>
            <a:r>
              <a:rPr lang="fr-FR" dirty="0" smtClean="0"/>
              <a:t> in ENIS: Best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chapter</a:t>
            </a:r>
            <a:r>
              <a:rPr lang="fr-FR" dirty="0" smtClean="0"/>
              <a:t> </a:t>
            </a:r>
            <a:r>
              <a:rPr lang="fr-FR" dirty="0" err="1" smtClean="0"/>
              <a:t>award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SMC Society</a:t>
            </a:r>
          </a:p>
          <a:p>
            <a:endParaRPr lang="fr-FR" dirty="0" smtClean="0"/>
          </a:p>
          <a:p>
            <a:r>
              <a:rPr lang="fr-FR" dirty="0" smtClean="0"/>
              <a:t>13 </a:t>
            </a:r>
            <a:r>
              <a:rPr lang="fr-FR" dirty="0" err="1" smtClean="0"/>
              <a:t>Tunisian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</a:t>
            </a:r>
            <a:r>
              <a:rPr lang="fr-FR" dirty="0" err="1" smtClean="0"/>
              <a:t>received</a:t>
            </a:r>
            <a:r>
              <a:rPr lang="fr-FR" dirty="0" smtClean="0"/>
              <a:t> </a:t>
            </a:r>
            <a:r>
              <a:rPr lang="fr-FR" dirty="0" err="1" smtClean="0"/>
              <a:t>travel</a:t>
            </a:r>
            <a:r>
              <a:rPr lang="fr-FR" dirty="0" smtClean="0"/>
              <a:t> </a:t>
            </a:r>
            <a:r>
              <a:rPr lang="fr-FR" dirty="0" err="1" smtClean="0"/>
              <a:t>grants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IA Society to </a:t>
            </a:r>
            <a:r>
              <a:rPr lang="fr-FR" dirty="0" err="1" smtClean="0"/>
              <a:t>participate</a:t>
            </a:r>
            <a:r>
              <a:rPr lang="fr-FR" dirty="0" smtClean="0"/>
              <a:t> to the IAS </a:t>
            </a:r>
            <a:r>
              <a:rPr lang="fr-FR" dirty="0" err="1" smtClean="0"/>
              <a:t>Annual</a:t>
            </a:r>
            <a:r>
              <a:rPr lang="fr-FR" dirty="0" smtClean="0"/>
              <a:t> meeting in Dallas USA(about $20,000 </a:t>
            </a:r>
            <a:r>
              <a:rPr lang="fr-FR" dirty="0" err="1" smtClean="0"/>
              <a:t>funds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10/3/2015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49" y="3157538"/>
            <a:ext cx="8917437" cy="765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IEEE Tunisia section Executive Committee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450850" y="4000710"/>
            <a:ext cx="7908925" cy="4302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 err="1" smtClean="0">
                <a:latin typeface="Verdana" charset="0"/>
                <a:cs typeface="Verdana" charset="0"/>
              </a:rPr>
              <a:t>Habib</a:t>
            </a:r>
            <a:r>
              <a:rPr lang="en-US" b="1" dirty="0" smtClean="0">
                <a:latin typeface="Verdana" charset="0"/>
                <a:cs typeface="Verdana" charset="0"/>
              </a:rPr>
              <a:t> M. </a:t>
            </a:r>
            <a:r>
              <a:rPr lang="en-US" b="1" dirty="0" err="1" smtClean="0">
                <a:latin typeface="Verdana" charset="0"/>
                <a:cs typeface="Verdana" charset="0"/>
              </a:rPr>
              <a:t>Kammoun</a:t>
            </a:r>
            <a:endParaRPr lang="en-US" b="1" dirty="0" smtClean="0">
              <a:latin typeface="Verdana" charset="0"/>
              <a:cs typeface="Verdana" charset="0"/>
            </a:endParaRPr>
          </a:p>
          <a:p>
            <a:r>
              <a:rPr lang="en-US" dirty="0" smtClean="0"/>
              <a:t>2015-2016 IEEE Tunisia Section chair</a:t>
            </a:r>
          </a:p>
          <a:p>
            <a:pPr>
              <a:buFont typeface="Wingdings" charset="0"/>
              <a:buNone/>
            </a:pPr>
            <a:endParaRPr lang="en-US" dirty="0">
              <a:latin typeface="Verdana" charset="0"/>
              <a:cs typeface="Verdana" charset="0"/>
            </a:endParaRPr>
          </a:p>
        </p:txBody>
      </p:sp>
      <p:sp>
        <p:nvSpPr>
          <p:cNvPr id="1024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2913" y="5037813"/>
            <a:ext cx="7916862" cy="377825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Habib.kammoun@ieee.org</a:t>
            </a:r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3" y="1778000"/>
            <a:ext cx="75342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ExCom</a:t>
            </a:r>
            <a:r>
              <a:rPr lang="fr-FR" dirty="0" smtClean="0"/>
              <a:t> Vision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122098"/>
            <a:ext cx="7772400" cy="39739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   Ensure that Tunisia section is an effectively </a:t>
            </a:r>
            <a:r>
              <a:rPr lang="fr-FR" sz="2800" b="1" dirty="0" err="1" smtClean="0"/>
              <a:t>organized</a:t>
            </a:r>
            <a:r>
              <a:rPr lang="fr-FR" sz="2800" b="1" dirty="0" smtClean="0"/>
              <a:t>, </a:t>
            </a:r>
            <a:r>
              <a:rPr lang="fr-FR" sz="2800" b="1" dirty="0" err="1" smtClean="0"/>
              <a:t>dynamic</a:t>
            </a:r>
            <a:r>
              <a:rPr lang="fr-FR" sz="2800" b="1" dirty="0" smtClean="0"/>
              <a:t> and </a:t>
            </a:r>
            <a:r>
              <a:rPr lang="fr-FR" sz="2800" b="1" dirty="0" err="1" smtClean="0"/>
              <a:t>influential</a:t>
            </a:r>
            <a:r>
              <a:rPr lang="fr-FR" sz="2800" b="1" dirty="0" smtClean="0"/>
              <a:t> </a:t>
            </a:r>
            <a:r>
              <a:rPr lang="en-US" sz="2800" b="1" dirty="0" smtClean="0"/>
              <a:t>entity, with IEEE benefits equally </a:t>
            </a:r>
            <a:r>
              <a:rPr lang="fr-FR" sz="2800" b="1" dirty="0" err="1" smtClean="0"/>
              <a:t>available</a:t>
            </a:r>
            <a:r>
              <a:rPr lang="fr-FR" sz="2800" b="1" dirty="0" smtClean="0"/>
              <a:t> to all </a:t>
            </a:r>
            <a:r>
              <a:rPr lang="fr-FR" sz="2800" b="1" dirty="0" err="1" smtClean="0"/>
              <a:t>members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ExCom</a:t>
            </a:r>
            <a:r>
              <a:rPr lang="fr-FR" dirty="0" smtClean="0"/>
              <a:t> Mission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42536"/>
            <a:ext cx="7772400" cy="4353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To serve the needs of the members of the Institute, the profession and society at large, by enhancing and supporting the IEEE’s Organizational Units and their activities within Tunisia section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Section GOALS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799" y="1604514"/>
            <a:ext cx="8458201" cy="4491486"/>
          </a:xfrm>
        </p:spPr>
        <p:txBody>
          <a:bodyPr>
            <a:noAutofit/>
          </a:bodyPr>
          <a:lstStyle/>
          <a:p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member</a:t>
            </a:r>
            <a:r>
              <a:rPr lang="fr-FR" dirty="0" smtClean="0"/>
              <a:t> engagement</a:t>
            </a:r>
          </a:p>
          <a:p>
            <a:r>
              <a:rPr lang="en-US" dirty="0" smtClean="0"/>
              <a:t>Improve relationships with and among members</a:t>
            </a:r>
          </a:p>
          <a:p>
            <a:r>
              <a:rPr lang="en-US" dirty="0" smtClean="0"/>
              <a:t>Increase operational efficient and effectiveness, within the section and its interfaces</a:t>
            </a:r>
          </a:p>
          <a:p>
            <a:r>
              <a:rPr lang="en-US" dirty="0" smtClean="0"/>
              <a:t>Enhance collaboration – serve as the local face of IEEE to community</a:t>
            </a:r>
          </a:p>
          <a:p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membership</a:t>
            </a:r>
            <a:endParaRPr lang="fr-FR" dirty="0" smtClean="0"/>
          </a:p>
          <a:p>
            <a:r>
              <a:rPr lang="en-US" dirty="0" smtClean="0"/>
              <a:t>Enhance the membership-related information available to the member and the geographic units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Region</a:t>
            </a:r>
            <a:r>
              <a:rPr lang="fr-FR" dirty="0" smtClean="0"/>
              <a:t> 8 </a:t>
            </a:r>
            <a:r>
              <a:rPr lang="fr-FR" dirty="0" err="1" smtClean="0"/>
              <a:t>Priorities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070340"/>
            <a:ext cx="7772400" cy="402566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Getting closer to Industry;</a:t>
            </a:r>
            <a:endParaRPr lang="fr-FR" sz="3200" dirty="0" smtClean="0"/>
          </a:p>
          <a:p>
            <a:pPr lvl="0"/>
            <a:r>
              <a:rPr lang="en-US" sz="3200" dirty="0" smtClean="0"/>
              <a:t>Giving more values for IEEE Students and Young Professionals members;</a:t>
            </a:r>
            <a:endParaRPr lang="fr-FR" sz="3200" dirty="0" smtClean="0"/>
          </a:p>
          <a:p>
            <a:pPr lvl="0"/>
            <a:r>
              <a:rPr lang="en-US" sz="3200" dirty="0" smtClean="0"/>
              <a:t>Ensuring Section Vitality.</a:t>
            </a:r>
            <a:endParaRPr lang="fr-FR" sz="3200" dirty="0" smtClean="0"/>
          </a:p>
          <a:p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IEEE MGA </a:t>
            </a:r>
            <a:r>
              <a:rPr lang="fr-FR" dirty="0" err="1" smtClean="0"/>
              <a:t>Operational</a:t>
            </a:r>
            <a:r>
              <a:rPr lang="fr-FR" dirty="0" smtClean="0"/>
              <a:t> </a:t>
            </a:r>
            <a:r>
              <a:rPr lang="fr-FR" dirty="0" err="1" smtClean="0"/>
              <a:t>Manual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035834"/>
            <a:ext cx="7772400" cy="40601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b="1" dirty="0" smtClean="0">
                <a:hlinkClick r:id="rId2"/>
              </a:rPr>
              <a:t>  http://www.ieee.org/societies_communities/geo_activities/operations_manual/index.html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Section </a:t>
            </a:r>
            <a:r>
              <a:rPr lang="fr-FR" dirty="0" err="1" smtClean="0"/>
              <a:t>Executive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035834"/>
            <a:ext cx="7772400" cy="40601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dirty="0" err="1" smtClean="0"/>
              <a:t>Includes</a:t>
            </a:r>
            <a:r>
              <a:rPr lang="fr-FR" sz="3200" dirty="0" smtClean="0"/>
              <a:t>:</a:t>
            </a:r>
          </a:p>
          <a:p>
            <a:pPr lvl="1"/>
            <a:r>
              <a:rPr lang="fr-FR" sz="2800" dirty="0" smtClean="0"/>
              <a:t> </a:t>
            </a:r>
            <a:r>
              <a:rPr lang="fr-FR" sz="2800" b="1" dirty="0" err="1" smtClean="0"/>
              <a:t>Officers</a:t>
            </a:r>
            <a:r>
              <a:rPr lang="fr-FR" sz="2800" dirty="0" smtClean="0"/>
              <a:t> (chair, </a:t>
            </a:r>
            <a:r>
              <a:rPr lang="fr-FR" sz="2800" dirty="0" err="1" smtClean="0"/>
              <a:t>vicechair</a:t>
            </a:r>
            <a:r>
              <a:rPr lang="fr-FR" sz="2800" dirty="0" smtClean="0"/>
              <a:t>, </a:t>
            </a:r>
            <a:r>
              <a:rPr lang="fr-FR" sz="2800" dirty="0" err="1" smtClean="0"/>
              <a:t>secretary</a:t>
            </a:r>
            <a:r>
              <a:rPr lang="fr-FR" sz="2800" dirty="0" smtClean="0"/>
              <a:t>, </a:t>
            </a:r>
            <a:r>
              <a:rPr lang="fr-FR" sz="2800" dirty="0" err="1" smtClean="0"/>
              <a:t>treasurer</a:t>
            </a:r>
            <a:r>
              <a:rPr lang="fr-FR" sz="2800" dirty="0" smtClean="0"/>
              <a:t>)</a:t>
            </a:r>
          </a:p>
          <a:p>
            <a:pPr lvl="1"/>
            <a:r>
              <a:rPr lang="fr-FR" sz="2800" b="1" dirty="0" smtClean="0"/>
              <a:t> </a:t>
            </a:r>
            <a:r>
              <a:rPr lang="fr-FR" sz="2800" b="1" dirty="0" err="1" smtClean="0"/>
              <a:t>Elected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Members</a:t>
            </a:r>
            <a:r>
              <a:rPr lang="fr-FR" sz="2800" b="1" dirty="0" smtClean="0"/>
              <a:t> </a:t>
            </a:r>
            <a:r>
              <a:rPr lang="fr-FR" sz="2800" dirty="0" smtClean="0"/>
              <a:t>(</a:t>
            </a:r>
            <a:r>
              <a:rPr lang="fr-FR" sz="2800" dirty="0" err="1" smtClean="0"/>
              <a:t>chapter</a:t>
            </a:r>
            <a:r>
              <a:rPr lang="fr-FR" sz="2800" dirty="0" smtClean="0"/>
              <a:t>/</a:t>
            </a:r>
            <a:r>
              <a:rPr lang="fr-FR" sz="2800" dirty="0" err="1" smtClean="0"/>
              <a:t>affinity</a:t>
            </a:r>
            <a:r>
              <a:rPr lang="fr-FR" sz="2800" dirty="0" smtClean="0"/>
              <a:t> groups chairs / </a:t>
            </a:r>
            <a:r>
              <a:rPr lang="fr-FR" sz="2800" dirty="0" err="1" smtClean="0"/>
              <a:t>representatives</a:t>
            </a:r>
            <a:r>
              <a:rPr lang="fr-FR" sz="2800" dirty="0" smtClean="0"/>
              <a:t>)</a:t>
            </a:r>
          </a:p>
          <a:p>
            <a:pPr lvl="1"/>
            <a:r>
              <a:rPr lang="fr-FR" sz="2800" dirty="0" smtClean="0"/>
              <a:t> </a:t>
            </a:r>
            <a:r>
              <a:rPr lang="fr-FR" sz="2800" b="1" dirty="0" err="1" smtClean="0"/>
              <a:t>Appointed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Members</a:t>
            </a:r>
            <a:r>
              <a:rPr lang="fr-FR" sz="2800" b="1" dirty="0" smtClean="0"/>
              <a:t> </a:t>
            </a:r>
            <a:r>
              <a:rPr lang="fr-FR" sz="2800" dirty="0" smtClean="0"/>
              <a:t>(</a:t>
            </a:r>
            <a:r>
              <a:rPr lang="fr-FR" sz="2800" dirty="0" err="1" smtClean="0"/>
              <a:t>without</a:t>
            </a:r>
            <a:r>
              <a:rPr lang="fr-FR" sz="2800" dirty="0" smtClean="0"/>
              <a:t> </a:t>
            </a:r>
            <a:r>
              <a:rPr lang="fr-FR" sz="2800" dirty="0" err="1" smtClean="0"/>
              <a:t>voting</a:t>
            </a:r>
            <a:r>
              <a:rPr lang="fr-FR" sz="2800" dirty="0" smtClean="0"/>
              <a:t> power)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ExCom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21766"/>
            <a:ext cx="7772400" cy="4474234"/>
          </a:xfrm>
        </p:spPr>
        <p:txBody>
          <a:bodyPr>
            <a:normAutofit fontScale="92500" lnSpcReduction="20000"/>
          </a:bodyPr>
          <a:lstStyle/>
          <a:p>
            <a:r>
              <a:rPr lang="fr-FR" sz="3200" dirty="0" smtClean="0"/>
              <a:t>Manage section </a:t>
            </a:r>
            <a:r>
              <a:rPr lang="fr-FR" sz="3200" dirty="0" err="1" smtClean="0"/>
              <a:t>affairs</a:t>
            </a:r>
            <a:endParaRPr lang="fr-FR" sz="3200" dirty="0" smtClean="0"/>
          </a:p>
          <a:p>
            <a:r>
              <a:rPr lang="en-US" sz="3200" dirty="0" smtClean="0"/>
              <a:t>All Chapters and Affinity Groups in the Section have individual voting representation</a:t>
            </a:r>
          </a:p>
          <a:p>
            <a:r>
              <a:rPr lang="en-US" sz="3200" dirty="0" smtClean="0"/>
              <a:t>Quorum: Majority of the voting members </a:t>
            </a:r>
          </a:p>
          <a:p>
            <a:r>
              <a:rPr lang="en-US" sz="3200" dirty="0" smtClean="0"/>
              <a:t>Meetings shall be conducted in accordance with Robert’s Rules of Order (latest version) as the standard parliamentary authority </a:t>
            </a:r>
            <a:endParaRPr lang="fr-FR" sz="3200" dirty="0" smtClean="0"/>
          </a:p>
          <a:p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Elected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(21 </a:t>
            </a:r>
            <a:r>
              <a:rPr lang="fr-FR" dirty="0" err="1" smtClean="0"/>
              <a:t>units</a:t>
            </a:r>
            <a:r>
              <a:rPr lang="fr-FR" dirty="0" smtClean="0"/>
              <a:t>) (1/2)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44500" y="1397002"/>
          <a:ext cx="8247063" cy="4624232"/>
        </p:xfrm>
        <a:graphic>
          <a:graphicData uri="http://schemas.openxmlformats.org/drawingml/2006/table">
            <a:tbl>
              <a:tblPr/>
              <a:tblGrid>
                <a:gridCol w="4118662"/>
                <a:gridCol w="1610239"/>
                <a:gridCol w="2518162"/>
              </a:tblGrid>
              <a:tr h="71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Society / Council Chapter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/ Affinity Group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Formation date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Chair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Aerospace and </a:t>
                      </a:r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Electronic Systems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Au</a:t>
                      </a: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g. 21, 2009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Habib M. Kammoun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Antennas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and Propagation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July 28, 2015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Ali Gharsallah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Circuits and Systems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Dec. 26, 2008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Mourad Loulou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Communications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June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19, 2009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Abdelfattah Belghith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strike="noStrike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Computational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Intelligence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Jan. 12, 2009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Mohamed Ben Halima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Computer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Jan. 22, 2009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Adel M.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Alimi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Electronic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Design Automation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(AP&amp;CA&amp;C&amp;ED&amp;MTT&amp;SSC Societies)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Mar. 24, 2009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Mourad </a:t>
                      </a: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Fakhfakh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Education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July 14, 2009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Adel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M. </a:t>
                      </a: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Alimi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Engineering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in Medicine and Biology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Aug. 03, 2009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Mounir Ben </a:t>
                      </a: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Ayed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Industry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800" u="none" strike="noStrike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Applications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July 06, 2010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Haikal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El Abed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Questions? </a:t>
            </a:r>
            <a:r>
              <a:rPr lang="fr-FR" dirty="0" err="1" smtClean="0"/>
              <a:t>Comments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699" y="2108889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889F3-B28A-4853-BE47-D511ECA8D3BC}" type="datetime1">
              <a:rPr lang="en-US" smtClean="0"/>
              <a:pPr>
                <a:defRPr/>
              </a:pPr>
              <a:t>10/3/2015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E4-1085-48F8-8237-C3CB0570E43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369" y="1662831"/>
            <a:ext cx="5018027" cy="486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Elected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(21 </a:t>
            </a:r>
            <a:r>
              <a:rPr lang="fr-FR" dirty="0" err="1" smtClean="0"/>
              <a:t>units</a:t>
            </a:r>
            <a:r>
              <a:rPr lang="fr-FR" dirty="0" smtClean="0"/>
              <a:t>) (2/2)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444500" y="1396997"/>
          <a:ext cx="8247063" cy="4641493"/>
        </p:xfrm>
        <a:graphic>
          <a:graphicData uri="http://schemas.openxmlformats.org/drawingml/2006/table">
            <a:tbl>
              <a:tblPr/>
              <a:tblGrid>
                <a:gridCol w="4118662"/>
                <a:gridCol w="1610239"/>
                <a:gridCol w="2518162"/>
              </a:tblGrid>
              <a:tr h="714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Society / Council Chapter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/ Affinity Group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Formation date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Chair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Intelligent Transportation Systems</a:t>
                      </a: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Mar. 3, 2014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Adel M.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Alimi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Microwave Theory and Techniques</a:t>
                      </a:r>
                      <a:endParaRPr lang="fr-FR" sz="1800" u="non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July 17, 2009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Ali Gharsallah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Oceanic</a:t>
                      </a: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Engineering</a:t>
                      </a: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Feb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. 9, 2015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Nizar Rokbani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Power &amp; Energy</a:t>
                      </a: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Aug. 18, 2011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Ibrahim Ben Salah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Robotics and Automation</a:t>
                      </a: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May 27, 2009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Nizar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Rokbani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Signal Processing</a:t>
                      </a: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Jan. 12, 2009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Chokri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Ben Amar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Solid-State Circuits</a:t>
                      </a: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June 25, 2012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Mohamed </a:t>
                      </a: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Masmoudi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Systems, Man, and </a:t>
                      </a:r>
                      <a:r>
                        <a:rPr lang="fr-FR" sz="1800" u="none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Cybernetics</a:t>
                      </a:r>
                      <a:endParaRPr lang="fr-FR" sz="1800" u="non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Jan. 01, 2009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Habib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M.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Kammoun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Vehicular Technology</a:t>
                      </a:r>
                      <a:endParaRPr lang="fr-FR" sz="1800" u="non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Jan. 30, 2013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Abdelfattah</a:t>
                      </a:r>
                      <a:r>
                        <a:rPr lang="en-US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Belghith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Young </a:t>
                      </a:r>
                      <a:r>
                        <a:rPr lang="fr-FR" sz="1800" u="none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Professionals</a:t>
                      </a: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(YP)</a:t>
                      </a: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April 02, 2010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Wael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Ouarda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3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Women</a:t>
                      </a:r>
                      <a:r>
                        <a:rPr lang="fr-FR" sz="1800" u="none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In Engineering (WIE)</a:t>
                      </a: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Aug. 03, 2009</a:t>
                      </a:r>
                      <a:endParaRPr lang="fr-FR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Boudour</a:t>
                      </a:r>
                      <a:r>
                        <a:rPr lang="fr-FR" sz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 Ammar</a:t>
                      </a:r>
                      <a:endParaRPr lang="fr-FR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8322" marR="483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16 </a:t>
            </a:r>
            <a:r>
              <a:rPr lang="fr-FR" dirty="0" err="1" smtClean="0"/>
              <a:t>Appointed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5759" y="1645920"/>
            <a:ext cx="8778241" cy="4389120"/>
          </a:xfrm>
        </p:spPr>
        <p:txBody>
          <a:bodyPr/>
          <a:lstStyle/>
          <a:p>
            <a:r>
              <a:rPr lang="fr-FR" sz="2000" dirty="0" smtClean="0"/>
              <a:t>Nominations and </a:t>
            </a:r>
            <a:r>
              <a:rPr lang="fr-FR" sz="2000" dirty="0" err="1" smtClean="0"/>
              <a:t>Appointments</a:t>
            </a:r>
            <a:r>
              <a:rPr lang="fr-FR" sz="2000" dirty="0" smtClean="0"/>
              <a:t> </a:t>
            </a:r>
            <a:r>
              <a:rPr lang="fr-FR" sz="2000" dirty="0" err="1" smtClean="0"/>
              <a:t>Committee</a:t>
            </a:r>
            <a:r>
              <a:rPr lang="fr-FR" sz="2000" dirty="0" smtClean="0"/>
              <a:t> </a:t>
            </a:r>
          </a:p>
          <a:p>
            <a:pPr lvl="1"/>
            <a:r>
              <a:rPr lang="fr-FR" sz="1800" b="1" dirty="0" smtClean="0"/>
              <a:t>Mourad Loulou – Chair </a:t>
            </a:r>
          </a:p>
          <a:p>
            <a:pPr lvl="1"/>
            <a:r>
              <a:rPr lang="fr-FR" sz="1800" b="1" dirty="0" err="1" smtClean="0"/>
              <a:t>Farhat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Fnaiech</a:t>
            </a:r>
            <a:endParaRPr lang="fr-FR" sz="1800" b="1" dirty="0" smtClean="0"/>
          </a:p>
          <a:p>
            <a:pPr lvl="1"/>
            <a:r>
              <a:rPr lang="fr-FR" sz="1800" b="1" dirty="0" err="1" smtClean="0"/>
              <a:t>Olfa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Jemai</a:t>
            </a:r>
            <a:endParaRPr lang="fr-FR" sz="1800" b="1" dirty="0" smtClean="0"/>
          </a:p>
          <a:p>
            <a:r>
              <a:rPr lang="fr-FR" sz="2000" dirty="0" err="1" smtClean="0"/>
              <a:t>Chapter</a:t>
            </a:r>
            <a:r>
              <a:rPr lang="fr-FR" sz="2000" dirty="0" smtClean="0"/>
              <a:t> </a:t>
            </a:r>
            <a:r>
              <a:rPr lang="fr-FR" sz="2000" dirty="0" err="1" smtClean="0"/>
              <a:t>Coordinator</a:t>
            </a:r>
            <a:r>
              <a:rPr lang="fr-FR" sz="2000" dirty="0" smtClean="0"/>
              <a:t>: </a:t>
            </a:r>
            <a:r>
              <a:rPr lang="fr-FR" sz="2000" b="1" dirty="0" err="1" smtClean="0"/>
              <a:t>Ilhem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Kallel</a:t>
            </a:r>
            <a:r>
              <a:rPr lang="fr-FR" sz="2000" b="1" dirty="0" smtClean="0"/>
              <a:t> </a:t>
            </a:r>
          </a:p>
          <a:p>
            <a:r>
              <a:rPr lang="fr-FR" sz="2000" dirty="0" err="1" smtClean="0"/>
              <a:t>Conference</a:t>
            </a:r>
            <a:r>
              <a:rPr lang="fr-FR" sz="2000" dirty="0" smtClean="0"/>
              <a:t> </a:t>
            </a:r>
            <a:r>
              <a:rPr lang="fr-FR" sz="2000" dirty="0" err="1" smtClean="0"/>
              <a:t>Coordinator</a:t>
            </a:r>
            <a:r>
              <a:rPr lang="fr-FR" sz="2000" dirty="0" smtClean="0"/>
              <a:t>: </a:t>
            </a:r>
            <a:r>
              <a:rPr lang="fr-FR" sz="2000" b="1" dirty="0" err="1" smtClean="0"/>
              <a:t>Adel</a:t>
            </a:r>
            <a:r>
              <a:rPr lang="fr-FR" sz="2000" b="1" dirty="0" smtClean="0"/>
              <a:t> M. </a:t>
            </a:r>
            <a:r>
              <a:rPr lang="fr-FR" sz="2000" b="1" dirty="0" err="1" smtClean="0"/>
              <a:t>Alimi</a:t>
            </a:r>
            <a:r>
              <a:rPr lang="fr-FR" sz="2000" b="1" dirty="0" smtClean="0"/>
              <a:t> </a:t>
            </a:r>
          </a:p>
          <a:p>
            <a:r>
              <a:rPr lang="fr-FR" sz="2000" dirty="0" err="1" smtClean="0"/>
              <a:t>Membership</a:t>
            </a:r>
            <a:r>
              <a:rPr lang="fr-FR" sz="2000" dirty="0" smtClean="0"/>
              <a:t>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 </a:t>
            </a:r>
            <a:r>
              <a:rPr lang="fr-FR" sz="2000" dirty="0" err="1" smtClean="0"/>
              <a:t>Coordinator</a:t>
            </a:r>
            <a:r>
              <a:rPr lang="fr-FR" sz="2000" dirty="0" smtClean="0"/>
              <a:t>: </a:t>
            </a:r>
            <a:r>
              <a:rPr lang="fr-FR" sz="2000" b="1" dirty="0" smtClean="0"/>
              <a:t>Hamza </a:t>
            </a:r>
            <a:r>
              <a:rPr lang="fr-FR" sz="2000" b="1" dirty="0" err="1" smtClean="0"/>
              <a:t>Jmii</a:t>
            </a:r>
            <a:r>
              <a:rPr lang="fr-FR" sz="2000" b="1" dirty="0" smtClean="0"/>
              <a:t> </a:t>
            </a:r>
          </a:p>
          <a:p>
            <a:r>
              <a:rPr lang="fr-FR" sz="2000" dirty="0" err="1" smtClean="0"/>
              <a:t>Student</a:t>
            </a:r>
            <a:r>
              <a:rPr lang="fr-FR" sz="2000" dirty="0" smtClean="0"/>
              <a:t> </a:t>
            </a:r>
            <a:r>
              <a:rPr lang="fr-FR" sz="2000" dirty="0" err="1" smtClean="0"/>
              <a:t>Activities</a:t>
            </a:r>
            <a:r>
              <a:rPr lang="fr-FR" sz="2000" dirty="0" smtClean="0"/>
              <a:t> </a:t>
            </a:r>
            <a:r>
              <a:rPr lang="fr-FR" sz="2000" dirty="0" err="1" smtClean="0"/>
              <a:t>Coordinator</a:t>
            </a:r>
            <a:r>
              <a:rPr lang="fr-FR" sz="2000" dirty="0" smtClean="0"/>
              <a:t>: </a:t>
            </a:r>
            <a:r>
              <a:rPr lang="fr-FR" sz="2000" b="1" dirty="0" err="1" smtClean="0"/>
              <a:t>Bilel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Dekhili</a:t>
            </a:r>
            <a:r>
              <a:rPr lang="fr-FR" sz="2000" b="1" dirty="0" smtClean="0"/>
              <a:t> </a:t>
            </a:r>
          </a:p>
          <a:p>
            <a:r>
              <a:rPr lang="fr-FR" sz="2000" dirty="0" err="1" smtClean="0"/>
              <a:t>Student</a:t>
            </a:r>
            <a:r>
              <a:rPr lang="fr-FR" sz="2000" dirty="0" smtClean="0"/>
              <a:t> </a:t>
            </a:r>
            <a:r>
              <a:rPr lang="fr-FR" sz="2000" dirty="0" err="1" smtClean="0"/>
              <a:t>Representatives</a:t>
            </a:r>
            <a:r>
              <a:rPr lang="fr-FR" sz="2000" dirty="0" smtClean="0"/>
              <a:t>: </a:t>
            </a:r>
            <a:r>
              <a:rPr lang="fr-FR" sz="2000" b="1" dirty="0" smtClean="0"/>
              <a:t>Mehdi </a:t>
            </a:r>
            <a:r>
              <a:rPr lang="fr-FR" sz="2000" b="1" dirty="0" err="1" smtClean="0"/>
              <a:t>Bouguerra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Amira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Tarroum</a:t>
            </a:r>
            <a:r>
              <a:rPr lang="fr-FR" sz="2000" b="1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16 </a:t>
            </a:r>
            <a:r>
              <a:rPr lang="fr-FR" dirty="0" err="1" smtClean="0"/>
              <a:t>Appointed</a:t>
            </a:r>
            <a:r>
              <a:rPr lang="fr-FR" dirty="0" smtClean="0"/>
              <a:t> </a:t>
            </a:r>
            <a:r>
              <a:rPr lang="fr-FR" dirty="0" err="1" smtClean="0"/>
              <a:t>Members</a:t>
            </a:r>
            <a:r>
              <a:rPr lang="fr-FR" dirty="0" smtClean="0"/>
              <a:t>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2000" dirty="0" smtClean="0"/>
              <a:t>Professional </a:t>
            </a:r>
            <a:r>
              <a:rPr lang="fr-FR" sz="2000" dirty="0" err="1" smtClean="0"/>
              <a:t>Activities</a:t>
            </a:r>
            <a:r>
              <a:rPr lang="fr-FR" sz="2000" dirty="0" smtClean="0"/>
              <a:t> </a:t>
            </a:r>
            <a:r>
              <a:rPr lang="fr-FR" sz="2000" dirty="0" err="1" smtClean="0"/>
              <a:t>Coordinator</a:t>
            </a:r>
            <a:r>
              <a:rPr lang="fr-FR" sz="2000" dirty="0" smtClean="0"/>
              <a:t>: </a:t>
            </a:r>
            <a:r>
              <a:rPr lang="fr-FR" sz="2000" b="1" dirty="0" err="1" smtClean="0"/>
              <a:t>Nadhem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Bardaa</a:t>
            </a:r>
            <a:r>
              <a:rPr lang="fr-FR" sz="2000" b="1" dirty="0" smtClean="0"/>
              <a:t> </a:t>
            </a:r>
          </a:p>
          <a:p>
            <a:r>
              <a:rPr lang="fr-FR" sz="2000" dirty="0" err="1" smtClean="0"/>
              <a:t>Educational</a:t>
            </a:r>
            <a:r>
              <a:rPr lang="fr-FR" sz="2000" dirty="0" smtClean="0"/>
              <a:t> </a:t>
            </a:r>
            <a:r>
              <a:rPr lang="fr-FR" sz="2000" dirty="0" err="1" smtClean="0"/>
              <a:t>Activities</a:t>
            </a:r>
            <a:r>
              <a:rPr lang="fr-FR" sz="2000" dirty="0" smtClean="0"/>
              <a:t> </a:t>
            </a:r>
            <a:r>
              <a:rPr lang="fr-FR" sz="2000" dirty="0" err="1" smtClean="0"/>
              <a:t>Coordinator</a:t>
            </a:r>
            <a:r>
              <a:rPr lang="fr-FR" sz="2000" dirty="0" smtClean="0"/>
              <a:t>: </a:t>
            </a:r>
            <a:r>
              <a:rPr lang="fr-FR" sz="2000" b="1" dirty="0" err="1" smtClean="0"/>
              <a:t>Riadh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Besbes</a:t>
            </a:r>
            <a:r>
              <a:rPr lang="fr-FR" sz="2000" b="1" dirty="0" smtClean="0"/>
              <a:t> </a:t>
            </a:r>
          </a:p>
          <a:p>
            <a:r>
              <a:rPr lang="fr-FR" sz="2000" dirty="0" smtClean="0"/>
              <a:t>Industry Relations </a:t>
            </a:r>
            <a:r>
              <a:rPr lang="fr-FR" sz="2000" dirty="0" err="1" smtClean="0"/>
              <a:t>Coordinator</a:t>
            </a:r>
            <a:r>
              <a:rPr lang="fr-FR" sz="2000" dirty="0" smtClean="0"/>
              <a:t>: </a:t>
            </a:r>
            <a:r>
              <a:rPr lang="fr-FR" sz="2000" b="1" dirty="0" smtClean="0"/>
              <a:t>Rami </a:t>
            </a:r>
            <a:r>
              <a:rPr lang="fr-FR" sz="2000" b="1" dirty="0" err="1" smtClean="0"/>
              <a:t>Messaoud</a:t>
            </a:r>
            <a:r>
              <a:rPr lang="fr-FR" sz="2000" b="1" dirty="0" smtClean="0"/>
              <a:t> </a:t>
            </a:r>
          </a:p>
          <a:p>
            <a:r>
              <a:rPr lang="fr-FR" sz="2000" dirty="0" err="1" smtClean="0"/>
              <a:t>Awards</a:t>
            </a:r>
            <a:r>
              <a:rPr lang="fr-FR" sz="2000" dirty="0" smtClean="0"/>
              <a:t> &amp; Recognition </a:t>
            </a:r>
            <a:r>
              <a:rPr lang="fr-FR" sz="2000" dirty="0" err="1" smtClean="0"/>
              <a:t>Committee</a:t>
            </a:r>
            <a:r>
              <a:rPr lang="fr-FR" sz="2000" dirty="0" smtClean="0"/>
              <a:t> </a:t>
            </a:r>
          </a:p>
          <a:p>
            <a:pPr lvl="1"/>
            <a:r>
              <a:rPr lang="fr-FR" sz="1800" b="1" dirty="0" smtClean="0"/>
              <a:t>Tarek </a:t>
            </a:r>
            <a:r>
              <a:rPr lang="fr-FR" sz="1800" b="1" dirty="0" err="1" smtClean="0"/>
              <a:t>Bejaoui</a:t>
            </a:r>
            <a:r>
              <a:rPr lang="fr-FR" sz="1800" b="1" dirty="0" smtClean="0"/>
              <a:t> – Chair </a:t>
            </a:r>
          </a:p>
          <a:p>
            <a:pPr lvl="1"/>
            <a:r>
              <a:rPr lang="fr-FR" sz="1800" b="1" dirty="0" smtClean="0"/>
              <a:t>Amin </a:t>
            </a:r>
            <a:r>
              <a:rPr lang="fr-FR" sz="1800" b="1" dirty="0" err="1" smtClean="0"/>
              <a:t>Zribi</a:t>
            </a:r>
            <a:r>
              <a:rPr lang="fr-FR" sz="1800" b="1" dirty="0" smtClean="0"/>
              <a:t> </a:t>
            </a:r>
          </a:p>
          <a:p>
            <a:pPr lvl="1"/>
            <a:r>
              <a:rPr lang="fr-FR" sz="1800" b="1" dirty="0" smtClean="0"/>
              <a:t>Sana </a:t>
            </a:r>
            <a:r>
              <a:rPr lang="fr-FR" sz="1800" b="1" dirty="0" err="1" smtClean="0"/>
              <a:t>Khalfa</a:t>
            </a:r>
            <a:r>
              <a:rPr lang="fr-FR" sz="1800" b="1" dirty="0" smtClean="0"/>
              <a:t> </a:t>
            </a:r>
          </a:p>
          <a:p>
            <a:r>
              <a:rPr lang="fr-FR" sz="2000" dirty="0" smtClean="0"/>
              <a:t>Newsletter Editor: </a:t>
            </a:r>
            <a:r>
              <a:rPr lang="fr-FR" sz="2000" b="1" dirty="0" err="1" smtClean="0"/>
              <a:t>Khouloud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Filali</a:t>
            </a:r>
            <a:endParaRPr lang="fr-FR" sz="2000" b="1" dirty="0" smtClean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to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officers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4"/>
          </p:nvPr>
        </p:nvGraphicFramePr>
        <p:xfrm>
          <a:off x="444500" y="2173857"/>
          <a:ext cx="8326440" cy="368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288"/>
                <a:gridCol w="1665288"/>
                <a:gridCol w="1665288"/>
                <a:gridCol w="1665288"/>
                <a:gridCol w="1665288"/>
              </a:tblGrid>
              <a:tr h="593484"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 err="1"/>
                        <a:t>Years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/>
                        <a:t>Chair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 err="1"/>
                        <a:t>ViceChair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 err="1"/>
                        <a:t>Secretary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 err="1"/>
                        <a:t>Treasurer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</a:tr>
              <a:tr h="1030468"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/>
                        <a:t>2013 &amp; 2014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 err="1"/>
                        <a:t>Abdelfettah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Belghith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 err="1"/>
                        <a:t>Jalel</a:t>
                      </a:r>
                      <a:r>
                        <a:rPr lang="fr-FR" dirty="0"/>
                        <a:t> Ben Hadj </a:t>
                      </a:r>
                      <a:r>
                        <a:rPr lang="fr-FR" dirty="0" err="1"/>
                        <a:t>Slama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/>
                        <a:t>Faouzi </a:t>
                      </a:r>
                      <a:r>
                        <a:rPr lang="fr-FR" dirty="0" err="1"/>
                        <a:t>Bouani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 err="1"/>
                        <a:t>Hassene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Mnif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</a:tr>
              <a:tr h="1030468">
                <a:tc>
                  <a:txBody>
                    <a:bodyPr/>
                    <a:lstStyle/>
                    <a:p>
                      <a:pPr algn="ctr" fontAlgn="t"/>
                      <a:r>
                        <a:rPr lang="fr-FR" b="1"/>
                        <a:t>2011 &amp; 2012</a:t>
                      </a:r>
                      <a:endParaRPr lang="fr-FR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/>
                        <a:t>Mourad Loulou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/>
                        <a:t>Farhat Fnaiech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/>
                        <a:t>Faouzi Bouani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/>
                        <a:t>Mohamed </a:t>
                      </a:r>
                      <a:r>
                        <a:rPr lang="fr-FR" dirty="0" err="1"/>
                        <a:t>Jmaiel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</a:tr>
              <a:tr h="1030468">
                <a:tc>
                  <a:txBody>
                    <a:bodyPr/>
                    <a:lstStyle/>
                    <a:p>
                      <a:pPr algn="ctr" fontAlgn="t"/>
                      <a:r>
                        <a:rPr lang="fr-FR" b="1"/>
                        <a:t>2009 &amp; 2010</a:t>
                      </a:r>
                      <a:endParaRPr lang="fr-FR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/>
                        <a:t>Mourad Loulou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/>
                        <a:t>Farhat Fnaiech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/>
                        <a:t>Jelel Ezzine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dirty="0" err="1"/>
                        <a:t>Adel</a:t>
                      </a:r>
                      <a:r>
                        <a:rPr lang="fr-FR" dirty="0"/>
                        <a:t> M. </a:t>
                      </a:r>
                      <a:r>
                        <a:rPr lang="fr-FR" dirty="0" err="1"/>
                        <a:t>Alimi</a:t>
                      </a:r>
                      <a:endParaRPr lang="fr-FR" dirty="0"/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guests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Jalel</a:t>
            </a:r>
            <a:r>
              <a:rPr lang="fr-FR" dirty="0" smtClean="0"/>
              <a:t> Bel Hadj </a:t>
            </a:r>
            <a:r>
              <a:rPr lang="fr-FR" dirty="0" err="1" smtClean="0"/>
              <a:t>Slama</a:t>
            </a:r>
            <a:r>
              <a:rPr lang="fr-FR" dirty="0" smtClean="0"/>
              <a:t> (</a:t>
            </a:r>
            <a:r>
              <a:rPr lang="fr-FR" dirty="0" err="1" smtClean="0"/>
              <a:t>Past</a:t>
            </a:r>
            <a:r>
              <a:rPr lang="fr-FR" dirty="0" smtClean="0"/>
              <a:t> Vice chair)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10/3/2015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2126</TotalTime>
  <Words>1771</Words>
  <Application>Microsoft Macintosh PowerPoint</Application>
  <PresentationFormat>Affichage à l'écran (4:3)</PresentationFormat>
  <Paragraphs>659</Paragraphs>
  <Slides>41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ieee_presentation_template_tagline</vt:lpstr>
      <vt:lpstr>IEEE Tunisia section meeting</vt:lpstr>
      <vt:lpstr>Welcome to 1st TN Section meeting</vt:lpstr>
      <vt:lpstr>ExCom Members - Officers</vt:lpstr>
      <vt:lpstr>Elected Members (21 units) (1/2)</vt:lpstr>
      <vt:lpstr>Elected Members (21 units) (2/2)</vt:lpstr>
      <vt:lpstr>16 Appointed Members (1/2)</vt:lpstr>
      <vt:lpstr>16 Appointed Members (2/2)</vt:lpstr>
      <vt:lpstr>Thanks to the past officers</vt:lpstr>
      <vt:lpstr>Special guests</vt:lpstr>
      <vt:lpstr>Diapositive 10</vt:lpstr>
      <vt:lpstr>Saturday Afternoon</vt:lpstr>
      <vt:lpstr>Saturday Afternoon</vt:lpstr>
      <vt:lpstr>Saturday Afternoon</vt:lpstr>
      <vt:lpstr>Sunday Morning</vt:lpstr>
      <vt:lpstr>Sunday Morning</vt:lpstr>
      <vt:lpstr>Sunday Morning</vt:lpstr>
      <vt:lpstr>IEEE Tunisia section</vt:lpstr>
      <vt:lpstr>Diapositive 18</vt:lpstr>
      <vt:lpstr>IEEE Today</vt:lpstr>
      <vt:lpstr>Main IEEE Organizational Units</vt:lpstr>
      <vt:lpstr>IEEE Societies &amp; Councils</vt:lpstr>
      <vt:lpstr>Diapositive 22</vt:lpstr>
      <vt:lpstr>IEEE Region 8</vt:lpstr>
      <vt:lpstr>www.ieee.tn</vt:lpstr>
      <vt:lpstr>IEEE Sub-units in Tunisia</vt:lpstr>
      <vt:lpstr>Diapositive 26</vt:lpstr>
      <vt:lpstr>IEEE Active Members – TOP 5</vt:lpstr>
      <vt:lpstr>Number of IEEE Active Years</vt:lpstr>
      <vt:lpstr>Inactive members during the past 5 years</vt:lpstr>
      <vt:lpstr>Congratulations to:</vt:lpstr>
      <vt:lpstr>IEEE Tunisia section Executive Committee</vt:lpstr>
      <vt:lpstr>Diapositive 32</vt:lpstr>
      <vt:lpstr>ExCom Vision</vt:lpstr>
      <vt:lpstr>ExCom Mission</vt:lpstr>
      <vt:lpstr>Section GOALS</vt:lpstr>
      <vt:lpstr>Region 8 Priorities</vt:lpstr>
      <vt:lpstr>IEEE MGA Operational Manual</vt:lpstr>
      <vt:lpstr>Section Executive Committee</vt:lpstr>
      <vt:lpstr>ExCom</vt:lpstr>
      <vt:lpstr>Questions? Comments?</vt:lpstr>
      <vt:lpstr>Thank you!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asus</cp:lastModifiedBy>
  <cp:revision>109</cp:revision>
  <dcterms:created xsi:type="dcterms:W3CDTF">2012-11-14T18:53:32Z</dcterms:created>
  <dcterms:modified xsi:type="dcterms:W3CDTF">2015-10-03T14:24:43Z</dcterms:modified>
</cp:coreProperties>
</file>